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Gatwick Ultra-Bold" charset="1" panose="00000900000000000000"/>
      <p:regular r:id="rId25"/>
    </p:embeddedFont>
    <p:embeddedFont>
      <p:font typeface="Codec Pro Ultra-Bold" charset="1" panose="00000700000000000000"/>
      <p:regular r:id="rId26"/>
    </p:embeddedFont>
    <p:embeddedFont>
      <p:font typeface="Montserrat Bold" charset="1" panose="00000800000000000000"/>
      <p:regular r:id="rId27"/>
    </p:embeddedFont>
    <p:embeddedFont>
      <p:font typeface="Montserrat" charset="1" panose="00000500000000000000"/>
      <p:regular r:id="rId28"/>
    </p:embeddedFont>
    <p:embeddedFont>
      <p:font typeface="Codec Pro" charset="1" panose="00000500000000000000"/>
      <p:regular r:id="rId29"/>
    </p:embeddedFont>
    <p:embeddedFont>
      <p:font typeface="Montserrat Ultra-Bold" charset="1" panose="00000900000000000000"/>
      <p:regular r:id="rId30"/>
    </p:embeddedFont>
    <p:embeddedFont>
      <p:font typeface="Gatwick Bold" charset="1" panose="000008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jpeg>
</file>

<file path=ppt/media/image2.png>
</file>

<file path=ppt/media/image20.png>
</file>

<file path=ppt/media/image21.jpeg>
</file>

<file path=ppt/media/image22.jpeg>
</file>

<file path=ppt/media/image23.jpeg>
</file>

<file path=ppt/media/image24.jpeg>
</file>

<file path=ppt/media/image25.png>
</file>

<file path=ppt/media/image26.jpeg>
</file>

<file path=ppt/media/image27.png>
</file>

<file path=ppt/media/image28.sv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 Id="rId3" Target="../media/image22.jpeg" Type="http://schemas.openxmlformats.org/officeDocument/2006/relationships/image"/><Relationship Id="rId4" Target="../media/image23.jpeg" Type="http://schemas.openxmlformats.org/officeDocument/2006/relationships/image"/><Relationship Id="rId5" Target="../media/image24.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jpeg" Type="http://schemas.openxmlformats.org/officeDocument/2006/relationships/image"/><Relationship Id="rId4" Target="../media/image5.jpeg" Type="http://schemas.openxmlformats.org/officeDocument/2006/relationships/image"/><Relationship Id="rId5"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jpeg" Type="http://schemas.openxmlformats.org/officeDocument/2006/relationships/image"/><Relationship Id="rId4" Target="../media/image10.jpeg" Type="http://schemas.openxmlformats.org/officeDocument/2006/relationships/image"/><Relationship Id="rId5" Target="../media/image1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jpeg" Type="http://schemas.openxmlformats.org/officeDocument/2006/relationships/image"/><Relationship Id="rId4" Target="../media/image16.jpeg" Type="http://schemas.openxmlformats.org/officeDocument/2006/relationships/image"/><Relationship Id="rId5" Target="../media/image17.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10095507" y="1171470"/>
            <a:ext cx="6898579" cy="7848810"/>
            <a:chOff x="0" y="0"/>
            <a:chExt cx="1078972" cy="1227593"/>
          </a:xfrm>
        </p:grpSpPr>
        <p:sp>
          <p:nvSpPr>
            <p:cNvPr name="Freeform 6" id="6"/>
            <p:cNvSpPr/>
            <p:nvPr/>
          </p:nvSpPr>
          <p:spPr>
            <a:xfrm flipH="false" flipV="false" rot="-24000">
              <a:off x="-3882" y="-3361"/>
              <a:ext cx="1086735" cy="1234315"/>
            </a:xfrm>
            <a:custGeom>
              <a:avLst/>
              <a:gdLst/>
              <a:ahLst/>
              <a:cxnLst/>
              <a:rect r="r" b="b" t="t" l="l"/>
              <a:pathLst>
                <a:path h="1234315" w="1086735">
                  <a:moveTo>
                    <a:pt x="64291" y="1"/>
                  </a:moveTo>
                  <a:lnTo>
                    <a:pt x="1031015" y="6751"/>
                  </a:lnTo>
                  <a:cubicBezTo>
                    <a:pt x="1062004" y="6967"/>
                    <a:pt x="1086951" y="32264"/>
                    <a:pt x="1086734" y="63253"/>
                  </a:cubicBezTo>
                  <a:lnTo>
                    <a:pt x="1078948" y="1178594"/>
                  </a:lnTo>
                  <a:cubicBezTo>
                    <a:pt x="1078731" y="1209584"/>
                    <a:pt x="1053434" y="1234530"/>
                    <a:pt x="1022445" y="1234314"/>
                  </a:cubicBezTo>
                  <a:lnTo>
                    <a:pt x="55721" y="1227565"/>
                  </a:lnTo>
                  <a:cubicBezTo>
                    <a:pt x="24732" y="1227348"/>
                    <a:pt x="-215" y="1202051"/>
                    <a:pt x="2" y="1171062"/>
                  </a:cubicBezTo>
                  <a:lnTo>
                    <a:pt x="7788" y="55721"/>
                  </a:lnTo>
                  <a:cubicBezTo>
                    <a:pt x="8005" y="24731"/>
                    <a:pt x="33302" y="-215"/>
                    <a:pt x="64291" y="1"/>
                  </a:cubicBezTo>
                  <a:close/>
                </a:path>
              </a:pathLst>
            </a:custGeom>
            <a:blipFill>
              <a:blip r:embed="rId2"/>
              <a:stretch>
                <a:fillRect l="-66636" t="-12671" r="-25671" b="-134"/>
              </a:stretch>
            </a:blipFill>
            <a:ln w="38100" cap="rnd">
              <a:solidFill>
                <a:srgbClr val="000000"/>
              </a:solidFill>
              <a:prstDash val="solid"/>
              <a:round/>
            </a:ln>
          </p:spPr>
        </p:sp>
      </p:grpSp>
      <p:sp>
        <p:nvSpPr>
          <p:cNvPr name="TextBox 7" id="7"/>
          <p:cNvSpPr txBox="true"/>
          <p:nvPr/>
        </p:nvSpPr>
        <p:spPr>
          <a:xfrm rot="0">
            <a:off x="1800225" y="3800495"/>
            <a:ext cx="7496175" cy="2343150"/>
          </a:xfrm>
          <a:prstGeom prst="rect">
            <a:avLst/>
          </a:prstGeom>
        </p:spPr>
        <p:txBody>
          <a:bodyPr anchor="t" rtlCol="false" tIns="0" lIns="0" bIns="0" rIns="0">
            <a:spAutoFit/>
          </a:bodyPr>
          <a:lstStyle/>
          <a:p>
            <a:pPr algn="ctr" marL="0" indent="0" lvl="0">
              <a:lnSpc>
                <a:spcPts val="8999"/>
              </a:lnSpc>
            </a:pPr>
            <a:r>
              <a:rPr lang="en-US" b="true" sz="7499" spc="-187">
                <a:solidFill>
                  <a:srgbClr val="000000"/>
                </a:solidFill>
                <a:latin typeface="Gatwick Ultra-Bold"/>
                <a:ea typeface="Gatwick Ultra-Bold"/>
                <a:cs typeface="Gatwick Ultra-Bold"/>
                <a:sym typeface="Gatwick Ultra-Bold"/>
              </a:rPr>
              <a:t>Injection Attacks</a:t>
            </a:r>
          </a:p>
        </p:txBody>
      </p:sp>
      <p:sp>
        <p:nvSpPr>
          <p:cNvPr name="TextBox 8" id="8"/>
          <p:cNvSpPr txBox="true"/>
          <p:nvPr/>
        </p:nvSpPr>
        <p:spPr>
          <a:xfrm rot="0">
            <a:off x="1800225" y="1504950"/>
            <a:ext cx="7496175" cy="477503"/>
          </a:xfrm>
          <a:prstGeom prst="rect">
            <a:avLst/>
          </a:prstGeom>
        </p:spPr>
        <p:txBody>
          <a:bodyPr anchor="t" rtlCol="false" tIns="0" lIns="0" bIns="0" rIns="0">
            <a:spAutoFit/>
          </a:bodyPr>
          <a:lstStyle/>
          <a:p>
            <a:pPr algn="ctr" marL="0" indent="0" lvl="0">
              <a:lnSpc>
                <a:spcPts val="3499"/>
              </a:lnSpc>
              <a:spcBef>
                <a:spcPct val="0"/>
              </a:spcBef>
            </a:pPr>
            <a:r>
              <a:rPr lang="en-US" b="true" sz="2799">
                <a:solidFill>
                  <a:srgbClr val="000000"/>
                </a:solidFill>
                <a:latin typeface="Codec Pro Ultra-Bold"/>
                <a:ea typeface="Codec Pro Ultra-Bold"/>
                <a:cs typeface="Codec Pro Ultra-Bold"/>
                <a:sym typeface="Codec Pro Ultra-Bold"/>
              </a:rPr>
              <a:t>BÁO CÁO AN NINH WEB - NHÓM 3</a:t>
            </a:r>
          </a:p>
        </p:txBody>
      </p:sp>
      <p:sp>
        <p:nvSpPr>
          <p:cNvPr name="TextBox 9" id="9"/>
          <p:cNvSpPr txBox="true"/>
          <p:nvPr/>
        </p:nvSpPr>
        <p:spPr>
          <a:xfrm rot="0">
            <a:off x="1800225" y="7428280"/>
            <a:ext cx="7496175" cy="1296620"/>
          </a:xfrm>
          <a:prstGeom prst="rect">
            <a:avLst/>
          </a:prstGeom>
        </p:spPr>
        <p:txBody>
          <a:bodyPr anchor="t" rtlCol="false" tIns="0" lIns="0" bIns="0" rIns="0">
            <a:spAutoFit/>
          </a:bodyPr>
          <a:lstStyle/>
          <a:p>
            <a:pPr algn="ctr">
              <a:lnSpc>
                <a:spcPts val="3499"/>
              </a:lnSpc>
            </a:pPr>
            <a:r>
              <a:rPr lang="en-US" sz="2799" b="true">
                <a:solidFill>
                  <a:srgbClr val="000000"/>
                </a:solidFill>
                <a:latin typeface="Montserrat Bold"/>
                <a:ea typeface="Montserrat Bold"/>
                <a:cs typeface="Montserrat Bold"/>
                <a:sym typeface="Montserrat Bold"/>
              </a:rPr>
              <a:t>Bùi Phước Thuận - B2203475</a:t>
            </a:r>
          </a:p>
          <a:p>
            <a:pPr algn="ctr">
              <a:lnSpc>
                <a:spcPts val="3499"/>
              </a:lnSpc>
            </a:pPr>
            <a:r>
              <a:rPr lang="en-US" sz="2799" b="true">
                <a:solidFill>
                  <a:srgbClr val="000000"/>
                </a:solidFill>
                <a:latin typeface="Montserrat Bold"/>
                <a:ea typeface="Montserrat Bold"/>
                <a:cs typeface="Montserrat Bold"/>
                <a:sym typeface="Montserrat Bold"/>
              </a:rPr>
              <a:t>Đỗ Nhật Anh - B2204914</a:t>
            </a:r>
          </a:p>
          <a:p>
            <a:pPr algn="ctr" marL="0" indent="0" lvl="0">
              <a:lnSpc>
                <a:spcPts val="3499"/>
              </a:lnSpc>
              <a:spcBef>
                <a:spcPct val="0"/>
              </a:spcBef>
            </a:pPr>
            <a:r>
              <a:rPr lang="en-US" b="true" sz="2799">
                <a:solidFill>
                  <a:srgbClr val="000000"/>
                </a:solidFill>
                <a:latin typeface="Montserrat Bold"/>
                <a:ea typeface="Montserrat Bold"/>
                <a:cs typeface="Montserrat Bold"/>
                <a:sym typeface="Montserrat Bold"/>
              </a:rPr>
              <a:t>Nguyễn Minh Tín -  B2203742</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3056441" y="2800116"/>
            <a:ext cx="12175119" cy="6192212"/>
            <a:chOff x="0" y="0"/>
            <a:chExt cx="1713825" cy="871644"/>
          </a:xfrm>
        </p:grpSpPr>
        <p:sp>
          <p:nvSpPr>
            <p:cNvPr name="Freeform 6" id="6"/>
            <p:cNvSpPr/>
            <p:nvPr/>
          </p:nvSpPr>
          <p:spPr>
            <a:xfrm flipH="false" flipV="false" rot="0">
              <a:off x="0" y="0"/>
              <a:ext cx="1713825" cy="871644"/>
            </a:xfrm>
            <a:custGeom>
              <a:avLst/>
              <a:gdLst/>
              <a:ahLst/>
              <a:cxnLst/>
              <a:rect r="r" b="b" t="t" l="l"/>
              <a:pathLst>
                <a:path h="871644" w="1713825">
                  <a:moveTo>
                    <a:pt x="31794" y="0"/>
                  </a:moveTo>
                  <a:lnTo>
                    <a:pt x="1682031" y="0"/>
                  </a:lnTo>
                  <a:cubicBezTo>
                    <a:pt x="1690463" y="0"/>
                    <a:pt x="1698550" y="3350"/>
                    <a:pt x="1704512" y="9312"/>
                  </a:cubicBezTo>
                  <a:cubicBezTo>
                    <a:pt x="1710475" y="15275"/>
                    <a:pt x="1713825" y="23362"/>
                    <a:pt x="1713825" y="31794"/>
                  </a:cubicBezTo>
                  <a:lnTo>
                    <a:pt x="1713825" y="839850"/>
                  </a:lnTo>
                  <a:cubicBezTo>
                    <a:pt x="1713825" y="848282"/>
                    <a:pt x="1710475" y="856369"/>
                    <a:pt x="1704512" y="862331"/>
                  </a:cubicBezTo>
                  <a:cubicBezTo>
                    <a:pt x="1698550" y="868294"/>
                    <a:pt x="1690463" y="871644"/>
                    <a:pt x="1682031" y="871644"/>
                  </a:cubicBezTo>
                  <a:lnTo>
                    <a:pt x="31794" y="871644"/>
                  </a:lnTo>
                  <a:cubicBezTo>
                    <a:pt x="23362" y="871644"/>
                    <a:pt x="15275" y="868294"/>
                    <a:pt x="9312" y="862331"/>
                  </a:cubicBezTo>
                  <a:cubicBezTo>
                    <a:pt x="3350" y="856369"/>
                    <a:pt x="0" y="848282"/>
                    <a:pt x="0" y="839850"/>
                  </a:cubicBezTo>
                  <a:lnTo>
                    <a:pt x="0" y="31794"/>
                  </a:lnTo>
                  <a:cubicBezTo>
                    <a:pt x="0" y="23362"/>
                    <a:pt x="3350" y="15275"/>
                    <a:pt x="9312" y="9312"/>
                  </a:cubicBezTo>
                  <a:cubicBezTo>
                    <a:pt x="15275" y="3350"/>
                    <a:pt x="23362" y="0"/>
                    <a:pt x="31794" y="0"/>
                  </a:cubicBezTo>
                  <a:close/>
                </a:path>
              </a:pathLst>
            </a:custGeom>
            <a:blipFill>
              <a:blip r:embed="rId2"/>
              <a:stretch>
                <a:fillRect l="-1993" t="0" r="-1993" b="0"/>
              </a:stretch>
            </a:blipFill>
            <a:ln w="38100" cap="rnd">
              <a:solidFill>
                <a:srgbClr val="000000"/>
              </a:solidFill>
              <a:prstDash val="solid"/>
              <a:round/>
            </a:ln>
          </p:spPr>
        </p:sp>
      </p:grpSp>
      <p:sp>
        <p:nvSpPr>
          <p:cNvPr name="TextBox 7" id="7"/>
          <p:cNvSpPr txBox="true"/>
          <p:nvPr/>
        </p:nvSpPr>
        <p:spPr>
          <a:xfrm rot="0">
            <a:off x="2105025" y="1562100"/>
            <a:ext cx="14077950" cy="819134"/>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Ví dụ về Command Injection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1800225" y="2962345"/>
            <a:ext cx="6057900" cy="3806091"/>
            <a:chOff x="0" y="0"/>
            <a:chExt cx="8077200" cy="5074788"/>
          </a:xfrm>
        </p:grpSpPr>
        <p:sp>
          <p:nvSpPr>
            <p:cNvPr name="TextBox 6" id="6"/>
            <p:cNvSpPr txBox="true"/>
            <p:nvPr/>
          </p:nvSpPr>
          <p:spPr>
            <a:xfrm rot="0">
              <a:off x="0" y="3013666"/>
              <a:ext cx="8077200" cy="2061122"/>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Montserrat"/>
                  <a:ea typeface="Montserrat"/>
                  <a:cs typeface="Montserrat"/>
                  <a:sym typeface="Montserrat"/>
                </a:rPr>
                <a:t>T</a:t>
              </a:r>
              <a:r>
                <a:rPr lang="en-US" sz="2400">
                  <a:solidFill>
                    <a:srgbClr val="000000"/>
                  </a:solidFill>
                  <a:latin typeface="Montserrat"/>
                  <a:ea typeface="Montserrat"/>
                  <a:cs typeface="Montserrat"/>
                  <a:sym typeface="Montserrat"/>
                </a:rPr>
                <a:t>heo Aikido Security (2024): trong các dự án mã nguồn mở, khoảng 7% của tất cả các lỗ hổng là Command Injection </a:t>
              </a:r>
            </a:p>
          </p:txBody>
        </p:sp>
        <p:sp>
          <p:nvSpPr>
            <p:cNvPr name="TextBox 7" id="7"/>
            <p:cNvSpPr txBox="true"/>
            <p:nvPr/>
          </p:nvSpPr>
          <p:spPr>
            <a:xfrm rot="0">
              <a:off x="0" y="1863725"/>
              <a:ext cx="8077200" cy="1067391"/>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Codec Pro Ultra-Bold"/>
                  <a:ea typeface="Codec Pro Ultra-Bold"/>
                  <a:cs typeface="Codec Pro Ultra-Bold"/>
                  <a:sym typeface="Codec Pro Ultra-Bold"/>
                </a:rPr>
                <a:t>Lổ hỏng trong các dự án mã nguồn mở là “Command Injection”</a:t>
              </a:r>
            </a:p>
          </p:txBody>
        </p:sp>
        <p:sp>
          <p:nvSpPr>
            <p:cNvPr name="TextBox 8" id="8"/>
            <p:cNvSpPr txBox="true"/>
            <p:nvPr/>
          </p:nvSpPr>
          <p:spPr>
            <a:xfrm rot="0">
              <a:off x="0" y="-85725"/>
              <a:ext cx="8077200" cy="1609725"/>
            </a:xfrm>
            <a:prstGeom prst="rect">
              <a:avLst/>
            </a:prstGeom>
          </p:spPr>
          <p:txBody>
            <a:bodyPr anchor="t" rtlCol="false" tIns="0" lIns="0" bIns="0" rIns="0">
              <a:spAutoFit/>
            </a:bodyPr>
            <a:lstStyle/>
            <a:p>
              <a:pPr algn="ctr" marL="0" indent="0" lvl="0">
                <a:lnSpc>
                  <a:spcPts val="9000"/>
                </a:lnSpc>
              </a:pPr>
              <a:r>
                <a:rPr lang="en-US" b="true" sz="7500" spc="-187">
                  <a:solidFill>
                    <a:srgbClr val="000000"/>
                  </a:solidFill>
                  <a:latin typeface="Gatwick Bold"/>
                  <a:ea typeface="Gatwick Bold"/>
                  <a:cs typeface="Gatwick Bold"/>
                  <a:sym typeface="Gatwick Bold"/>
                </a:rPr>
                <a:t>7</a:t>
              </a:r>
              <a:r>
                <a:rPr lang="en-US" b="true" sz="7500" spc="-187">
                  <a:solidFill>
                    <a:srgbClr val="000000"/>
                  </a:solidFill>
                  <a:latin typeface="Gatwick Bold"/>
                  <a:ea typeface="Gatwick Bold"/>
                  <a:cs typeface="Gatwick Bold"/>
                  <a:sym typeface="Gatwick Bold"/>
                </a:rPr>
                <a:t>%</a:t>
              </a:r>
            </a:p>
          </p:txBody>
        </p:sp>
      </p:grpSp>
      <p:grpSp>
        <p:nvGrpSpPr>
          <p:cNvPr name="Group 9" id="9"/>
          <p:cNvGrpSpPr/>
          <p:nvPr/>
        </p:nvGrpSpPr>
        <p:grpSpPr>
          <a:xfrm rot="0">
            <a:off x="8991600" y="1562100"/>
            <a:ext cx="7496175" cy="7162800"/>
            <a:chOff x="0" y="0"/>
            <a:chExt cx="1055195" cy="1008268"/>
          </a:xfrm>
        </p:grpSpPr>
        <p:sp>
          <p:nvSpPr>
            <p:cNvPr name="Freeform 10" id="10"/>
            <p:cNvSpPr/>
            <p:nvPr/>
          </p:nvSpPr>
          <p:spPr>
            <a:xfrm flipH="false" flipV="false" rot="-276000">
              <a:off x="-35951" y="-37908"/>
              <a:ext cx="1127095" cy="1084084"/>
            </a:xfrm>
            <a:custGeom>
              <a:avLst/>
              <a:gdLst/>
              <a:ahLst/>
              <a:cxnLst/>
              <a:rect r="r" b="b" t="t" l="l"/>
              <a:pathLst>
                <a:path h="1084084" w="1127095">
                  <a:moveTo>
                    <a:pt x="114112" y="118"/>
                  </a:moveTo>
                  <a:lnTo>
                    <a:pt x="1093847" y="78946"/>
                  </a:lnTo>
                  <a:cubicBezTo>
                    <a:pt x="1103403" y="79715"/>
                    <a:pt x="1112262" y="84248"/>
                    <a:pt x="1118476" y="91549"/>
                  </a:cubicBezTo>
                  <a:cubicBezTo>
                    <a:pt x="1124689" y="98850"/>
                    <a:pt x="1127748" y="108320"/>
                    <a:pt x="1126979" y="117876"/>
                  </a:cubicBezTo>
                  <a:lnTo>
                    <a:pt x="1051915" y="1050834"/>
                  </a:lnTo>
                  <a:cubicBezTo>
                    <a:pt x="1050314" y="1070733"/>
                    <a:pt x="1032884" y="1085567"/>
                    <a:pt x="1012985" y="1083966"/>
                  </a:cubicBezTo>
                  <a:lnTo>
                    <a:pt x="33250" y="1005138"/>
                  </a:lnTo>
                  <a:cubicBezTo>
                    <a:pt x="13351" y="1003537"/>
                    <a:pt x="-1483" y="986108"/>
                    <a:pt x="118" y="966208"/>
                  </a:cubicBezTo>
                  <a:lnTo>
                    <a:pt x="75182" y="33250"/>
                  </a:lnTo>
                  <a:cubicBezTo>
                    <a:pt x="76784" y="13351"/>
                    <a:pt x="94213" y="-1483"/>
                    <a:pt x="114112" y="118"/>
                  </a:cubicBezTo>
                  <a:close/>
                </a:path>
              </a:pathLst>
            </a:custGeom>
            <a:blipFill>
              <a:blip r:embed="rId2"/>
              <a:stretch>
                <a:fillRect l="-6028" t="-698" r="-53124" b="-9543"/>
              </a:stretch>
            </a:blipFill>
            <a:ln w="38100" cap="rnd">
              <a:solidFill>
                <a:srgbClr val="000000"/>
              </a:solidFill>
              <a:prstDash val="solid"/>
              <a:round/>
            </a:ln>
          </p:spPr>
        </p:sp>
      </p:grpSp>
    </p:spTree>
  </p:cSld>
  <p:clrMapOvr>
    <a:masterClrMapping/>
  </p:clrMapOvr>
</p:sld>
</file>

<file path=ppt/slides/slide12.xml><?xml version="1.0" encoding="utf-8"?>
<p:sld xmlns:p="http://schemas.openxmlformats.org/presentationml/2006/main" xmlns:a="http://schemas.openxmlformats.org/drawingml/2006/main">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1800225" y="3764449"/>
            <a:ext cx="4717524" cy="4960451"/>
            <a:chOff x="0" y="0"/>
            <a:chExt cx="1242476" cy="1306456"/>
          </a:xfrm>
        </p:grpSpPr>
        <p:sp>
          <p:nvSpPr>
            <p:cNvPr name="Freeform 6" id="6"/>
            <p:cNvSpPr/>
            <p:nvPr/>
          </p:nvSpPr>
          <p:spPr>
            <a:xfrm flipH="false" flipV="false" rot="0">
              <a:off x="0" y="0"/>
              <a:ext cx="1242476" cy="1306456"/>
            </a:xfrm>
            <a:custGeom>
              <a:avLst/>
              <a:gdLst/>
              <a:ahLst/>
              <a:cxnLst/>
              <a:rect r="r" b="b" t="t" l="l"/>
              <a:pathLst>
                <a:path h="1306456" w="1242476">
                  <a:moveTo>
                    <a:pt x="82055" y="0"/>
                  </a:moveTo>
                  <a:lnTo>
                    <a:pt x="1160421" y="0"/>
                  </a:lnTo>
                  <a:cubicBezTo>
                    <a:pt x="1182183" y="0"/>
                    <a:pt x="1203054" y="8645"/>
                    <a:pt x="1218442" y="24033"/>
                  </a:cubicBezTo>
                  <a:cubicBezTo>
                    <a:pt x="1233831" y="39422"/>
                    <a:pt x="1242476" y="60293"/>
                    <a:pt x="1242476" y="82055"/>
                  </a:cubicBezTo>
                  <a:lnTo>
                    <a:pt x="1242476" y="1224401"/>
                  </a:lnTo>
                  <a:cubicBezTo>
                    <a:pt x="1242476" y="1246164"/>
                    <a:pt x="1233831" y="1267035"/>
                    <a:pt x="1218442" y="1282423"/>
                  </a:cubicBezTo>
                  <a:cubicBezTo>
                    <a:pt x="1203054" y="1297811"/>
                    <a:pt x="1182183" y="1306456"/>
                    <a:pt x="1160421" y="1306456"/>
                  </a:cubicBezTo>
                  <a:lnTo>
                    <a:pt x="82055" y="1306456"/>
                  </a:lnTo>
                  <a:cubicBezTo>
                    <a:pt x="60293" y="1306456"/>
                    <a:pt x="39422" y="1297811"/>
                    <a:pt x="24033" y="1282423"/>
                  </a:cubicBezTo>
                  <a:cubicBezTo>
                    <a:pt x="8645" y="1267035"/>
                    <a:pt x="0" y="1246164"/>
                    <a:pt x="0" y="1224401"/>
                  </a:cubicBezTo>
                  <a:lnTo>
                    <a:pt x="0" y="82055"/>
                  </a:lnTo>
                  <a:cubicBezTo>
                    <a:pt x="0" y="60293"/>
                    <a:pt x="8645" y="39422"/>
                    <a:pt x="24033" y="24033"/>
                  </a:cubicBezTo>
                  <a:cubicBezTo>
                    <a:pt x="39422" y="8645"/>
                    <a:pt x="60293" y="0"/>
                    <a:pt x="82055" y="0"/>
                  </a:cubicBezTo>
                  <a:close/>
                </a:path>
              </a:pathLst>
            </a:custGeom>
            <a:solidFill>
              <a:srgbClr val="000000">
                <a:alpha val="0"/>
              </a:srgbClr>
            </a:solidFill>
            <a:ln w="38100" cap="rnd">
              <a:solidFill>
                <a:srgbClr val="000000"/>
              </a:solidFill>
              <a:prstDash val="solid"/>
              <a:round/>
            </a:ln>
          </p:spPr>
        </p:sp>
        <p:sp>
          <p:nvSpPr>
            <p:cNvPr name="TextBox 7" id="7"/>
            <p:cNvSpPr txBox="true"/>
            <p:nvPr/>
          </p:nvSpPr>
          <p:spPr>
            <a:xfrm>
              <a:off x="0" y="-66675"/>
              <a:ext cx="1242476" cy="1373131"/>
            </a:xfrm>
            <a:prstGeom prst="rect">
              <a:avLst/>
            </a:prstGeom>
          </p:spPr>
          <p:txBody>
            <a:bodyPr anchor="ctr" rtlCol="false" tIns="127000" lIns="127000" bIns="127000" rIns="127000"/>
            <a:lstStyle/>
            <a:p>
              <a:pPr algn="ctr" marL="0" indent="0" lvl="0">
                <a:lnSpc>
                  <a:spcPts val="3120"/>
                </a:lnSpc>
                <a:spcBef>
                  <a:spcPct val="0"/>
                </a:spcBef>
              </a:pPr>
            </a:p>
          </p:txBody>
        </p:sp>
      </p:grpSp>
      <p:grpSp>
        <p:nvGrpSpPr>
          <p:cNvPr name="Group 8" id="8"/>
          <p:cNvGrpSpPr/>
          <p:nvPr/>
        </p:nvGrpSpPr>
        <p:grpSpPr>
          <a:xfrm rot="0">
            <a:off x="6785238" y="3764449"/>
            <a:ext cx="4717524" cy="4960451"/>
            <a:chOff x="0" y="0"/>
            <a:chExt cx="1242476" cy="1306456"/>
          </a:xfrm>
        </p:grpSpPr>
        <p:sp>
          <p:nvSpPr>
            <p:cNvPr name="Freeform 9" id="9"/>
            <p:cNvSpPr/>
            <p:nvPr/>
          </p:nvSpPr>
          <p:spPr>
            <a:xfrm flipH="false" flipV="false" rot="0">
              <a:off x="0" y="0"/>
              <a:ext cx="1242476" cy="1306456"/>
            </a:xfrm>
            <a:custGeom>
              <a:avLst/>
              <a:gdLst/>
              <a:ahLst/>
              <a:cxnLst/>
              <a:rect r="r" b="b" t="t" l="l"/>
              <a:pathLst>
                <a:path h="1306456" w="1242476">
                  <a:moveTo>
                    <a:pt x="82055" y="0"/>
                  </a:moveTo>
                  <a:lnTo>
                    <a:pt x="1160421" y="0"/>
                  </a:lnTo>
                  <a:cubicBezTo>
                    <a:pt x="1182183" y="0"/>
                    <a:pt x="1203054" y="8645"/>
                    <a:pt x="1218442" y="24033"/>
                  </a:cubicBezTo>
                  <a:cubicBezTo>
                    <a:pt x="1233831" y="39422"/>
                    <a:pt x="1242476" y="60293"/>
                    <a:pt x="1242476" y="82055"/>
                  </a:cubicBezTo>
                  <a:lnTo>
                    <a:pt x="1242476" y="1224401"/>
                  </a:lnTo>
                  <a:cubicBezTo>
                    <a:pt x="1242476" y="1246164"/>
                    <a:pt x="1233831" y="1267035"/>
                    <a:pt x="1218442" y="1282423"/>
                  </a:cubicBezTo>
                  <a:cubicBezTo>
                    <a:pt x="1203054" y="1297811"/>
                    <a:pt x="1182183" y="1306456"/>
                    <a:pt x="1160421" y="1306456"/>
                  </a:cubicBezTo>
                  <a:lnTo>
                    <a:pt x="82055" y="1306456"/>
                  </a:lnTo>
                  <a:cubicBezTo>
                    <a:pt x="60293" y="1306456"/>
                    <a:pt x="39422" y="1297811"/>
                    <a:pt x="24033" y="1282423"/>
                  </a:cubicBezTo>
                  <a:cubicBezTo>
                    <a:pt x="8645" y="1267035"/>
                    <a:pt x="0" y="1246164"/>
                    <a:pt x="0" y="1224401"/>
                  </a:cubicBezTo>
                  <a:lnTo>
                    <a:pt x="0" y="82055"/>
                  </a:lnTo>
                  <a:cubicBezTo>
                    <a:pt x="0" y="60293"/>
                    <a:pt x="8645" y="39422"/>
                    <a:pt x="24033" y="24033"/>
                  </a:cubicBezTo>
                  <a:cubicBezTo>
                    <a:pt x="39422" y="8645"/>
                    <a:pt x="60293" y="0"/>
                    <a:pt x="82055" y="0"/>
                  </a:cubicBezTo>
                  <a:close/>
                </a:path>
              </a:pathLst>
            </a:custGeom>
            <a:solidFill>
              <a:srgbClr val="000000">
                <a:alpha val="0"/>
              </a:srgbClr>
            </a:solidFill>
            <a:ln w="38100" cap="rnd">
              <a:solidFill>
                <a:srgbClr val="000000"/>
              </a:solidFill>
              <a:prstDash val="solid"/>
              <a:round/>
            </a:ln>
          </p:spPr>
        </p:sp>
        <p:sp>
          <p:nvSpPr>
            <p:cNvPr name="TextBox 10" id="10"/>
            <p:cNvSpPr txBox="true"/>
            <p:nvPr/>
          </p:nvSpPr>
          <p:spPr>
            <a:xfrm>
              <a:off x="0" y="-66675"/>
              <a:ext cx="1242476" cy="1373131"/>
            </a:xfrm>
            <a:prstGeom prst="rect">
              <a:avLst/>
            </a:prstGeom>
          </p:spPr>
          <p:txBody>
            <a:bodyPr anchor="ctr" rtlCol="false" tIns="127000" lIns="127000" bIns="127000" rIns="127000"/>
            <a:lstStyle/>
            <a:p>
              <a:pPr algn="ctr" marL="0" indent="0" lvl="0">
                <a:lnSpc>
                  <a:spcPts val="3120"/>
                </a:lnSpc>
                <a:spcBef>
                  <a:spcPct val="0"/>
                </a:spcBef>
              </a:pPr>
            </a:p>
          </p:txBody>
        </p:sp>
      </p:grpSp>
      <p:grpSp>
        <p:nvGrpSpPr>
          <p:cNvPr name="Group 11" id="11"/>
          <p:cNvGrpSpPr/>
          <p:nvPr/>
        </p:nvGrpSpPr>
        <p:grpSpPr>
          <a:xfrm rot="0">
            <a:off x="11770251" y="3764449"/>
            <a:ext cx="4717524" cy="4960451"/>
            <a:chOff x="0" y="0"/>
            <a:chExt cx="1242476" cy="1306456"/>
          </a:xfrm>
        </p:grpSpPr>
        <p:sp>
          <p:nvSpPr>
            <p:cNvPr name="Freeform 12" id="12"/>
            <p:cNvSpPr/>
            <p:nvPr/>
          </p:nvSpPr>
          <p:spPr>
            <a:xfrm flipH="false" flipV="false" rot="0">
              <a:off x="0" y="0"/>
              <a:ext cx="1242476" cy="1306456"/>
            </a:xfrm>
            <a:custGeom>
              <a:avLst/>
              <a:gdLst/>
              <a:ahLst/>
              <a:cxnLst/>
              <a:rect r="r" b="b" t="t" l="l"/>
              <a:pathLst>
                <a:path h="1306456" w="1242476">
                  <a:moveTo>
                    <a:pt x="82055" y="0"/>
                  </a:moveTo>
                  <a:lnTo>
                    <a:pt x="1160421" y="0"/>
                  </a:lnTo>
                  <a:cubicBezTo>
                    <a:pt x="1182183" y="0"/>
                    <a:pt x="1203054" y="8645"/>
                    <a:pt x="1218442" y="24033"/>
                  </a:cubicBezTo>
                  <a:cubicBezTo>
                    <a:pt x="1233831" y="39422"/>
                    <a:pt x="1242476" y="60293"/>
                    <a:pt x="1242476" y="82055"/>
                  </a:cubicBezTo>
                  <a:lnTo>
                    <a:pt x="1242476" y="1224401"/>
                  </a:lnTo>
                  <a:cubicBezTo>
                    <a:pt x="1242476" y="1246164"/>
                    <a:pt x="1233831" y="1267035"/>
                    <a:pt x="1218442" y="1282423"/>
                  </a:cubicBezTo>
                  <a:cubicBezTo>
                    <a:pt x="1203054" y="1297811"/>
                    <a:pt x="1182183" y="1306456"/>
                    <a:pt x="1160421" y="1306456"/>
                  </a:cubicBezTo>
                  <a:lnTo>
                    <a:pt x="82055" y="1306456"/>
                  </a:lnTo>
                  <a:cubicBezTo>
                    <a:pt x="60293" y="1306456"/>
                    <a:pt x="39422" y="1297811"/>
                    <a:pt x="24033" y="1282423"/>
                  </a:cubicBezTo>
                  <a:cubicBezTo>
                    <a:pt x="8645" y="1267035"/>
                    <a:pt x="0" y="1246164"/>
                    <a:pt x="0" y="1224401"/>
                  </a:cubicBezTo>
                  <a:lnTo>
                    <a:pt x="0" y="82055"/>
                  </a:lnTo>
                  <a:cubicBezTo>
                    <a:pt x="0" y="60293"/>
                    <a:pt x="8645" y="39422"/>
                    <a:pt x="24033" y="24033"/>
                  </a:cubicBezTo>
                  <a:cubicBezTo>
                    <a:pt x="39422" y="8645"/>
                    <a:pt x="60293" y="0"/>
                    <a:pt x="82055" y="0"/>
                  </a:cubicBezTo>
                  <a:close/>
                </a:path>
              </a:pathLst>
            </a:custGeom>
            <a:solidFill>
              <a:srgbClr val="000000">
                <a:alpha val="0"/>
              </a:srgbClr>
            </a:solidFill>
            <a:ln w="38100" cap="rnd">
              <a:solidFill>
                <a:srgbClr val="000000"/>
              </a:solidFill>
              <a:prstDash val="solid"/>
              <a:round/>
            </a:ln>
          </p:spPr>
        </p:sp>
        <p:sp>
          <p:nvSpPr>
            <p:cNvPr name="TextBox 13" id="13"/>
            <p:cNvSpPr txBox="true"/>
            <p:nvPr/>
          </p:nvSpPr>
          <p:spPr>
            <a:xfrm>
              <a:off x="0" y="-66675"/>
              <a:ext cx="1242476" cy="1373131"/>
            </a:xfrm>
            <a:prstGeom prst="rect">
              <a:avLst/>
            </a:prstGeom>
          </p:spPr>
          <p:txBody>
            <a:bodyPr anchor="ctr" rtlCol="false" tIns="127000" lIns="127000" bIns="127000" rIns="127000"/>
            <a:lstStyle/>
            <a:p>
              <a:pPr algn="ctr" marL="0" indent="0" lvl="0">
                <a:lnSpc>
                  <a:spcPts val="3120"/>
                </a:lnSpc>
                <a:spcBef>
                  <a:spcPct val="0"/>
                </a:spcBef>
              </a:pPr>
            </a:p>
          </p:txBody>
        </p:sp>
      </p:grpSp>
      <p:sp>
        <p:nvSpPr>
          <p:cNvPr name="TextBox 14" id="14"/>
          <p:cNvSpPr txBox="true"/>
          <p:nvPr/>
        </p:nvSpPr>
        <p:spPr>
          <a:xfrm rot="0">
            <a:off x="2105025" y="1562100"/>
            <a:ext cx="14077950" cy="1638267"/>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Biện pháp phòng chống Command Injection</a:t>
            </a:r>
          </a:p>
        </p:txBody>
      </p:sp>
      <p:grpSp>
        <p:nvGrpSpPr>
          <p:cNvPr name="Group 15" id="15"/>
          <p:cNvGrpSpPr/>
          <p:nvPr/>
        </p:nvGrpSpPr>
        <p:grpSpPr>
          <a:xfrm rot="0">
            <a:off x="2178450" y="4284526"/>
            <a:ext cx="3961075" cy="3920298"/>
            <a:chOff x="0" y="0"/>
            <a:chExt cx="5281434" cy="5227064"/>
          </a:xfrm>
        </p:grpSpPr>
        <p:sp>
          <p:nvSpPr>
            <p:cNvPr name="TextBox 16" id="16"/>
            <p:cNvSpPr txBox="true"/>
            <p:nvPr/>
          </p:nvSpPr>
          <p:spPr>
            <a:xfrm rot="0">
              <a:off x="0" y="1083230"/>
              <a:ext cx="5281434" cy="4143834"/>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Montserrat"/>
                  <a:ea typeface="Montserrat"/>
                  <a:cs typeface="Montserrat"/>
                  <a:sym typeface="Montserrat"/>
                </a:rPr>
                <a:t>OWASP CRS</a:t>
              </a:r>
              <a:r>
                <a:rPr lang="en-US" sz="2400">
                  <a:solidFill>
                    <a:srgbClr val="000000"/>
                  </a:solidFill>
                  <a:latin typeface="Montserrat"/>
                  <a:ea typeface="Montserrat"/>
                  <a:cs typeface="Montserrat"/>
                  <a:sym typeface="Montserrat"/>
                </a:rPr>
                <a:t> có các rule nhận diện mẫu ký tự và từ khóa thường dùng trong Command Injection như wget, curl, bash -c,… giúp phát hiện input có khả năng thực thi lệnh hệ thống.</a:t>
              </a:r>
            </a:p>
          </p:txBody>
        </p:sp>
        <p:sp>
          <p:nvSpPr>
            <p:cNvPr name="TextBox 17" id="17"/>
            <p:cNvSpPr txBox="true"/>
            <p:nvPr/>
          </p:nvSpPr>
          <p:spPr>
            <a:xfrm rot="0">
              <a:off x="0" y="-19050"/>
              <a:ext cx="5281434" cy="1019766"/>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Montserrat Ultra-Bold"/>
                  <a:ea typeface="Montserrat Ultra-Bold"/>
                  <a:cs typeface="Montserrat Ultra-Bold"/>
                  <a:sym typeface="Montserrat Ultra-Bold"/>
                </a:rPr>
                <a:t>Kiểm tra</a:t>
              </a:r>
              <a:r>
                <a:rPr lang="en-US" b="true" sz="2400">
                  <a:solidFill>
                    <a:srgbClr val="000000"/>
                  </a:solidFill>
                  <a:latin typeface="Montserrat Ultra-Bold"/>
                  <a:ea typeface="Montserrat Ultra-Bold"/>
                  <a:cs typeface="Montserrat Ultra-Bold"/>
                  <a:sym typeface="Montserrat Ultra-Bold"/>
                </a:rPr>
                <a:t> chuỗi lệnh nghi ngờ trong input</a:t>
              </a:r>
            </a:p>
          </p:txBody>
        </p:sp>
      </p:grpSp>
      <p:grpSp>
        <p:nvGrpSpPr>
          <p:cNvPr name="Group 18" id="18"/>
          <p:cNvGrpSpPr/>
          <p:nvPr/>
        </p:nvGrpSpPr>
        <p:grpSpPr>
          <a:xfrm rot="0">
            <a:off x="7163462" y="4284526"/>
            <a:ext cx="3961075" cy="3920325"/>
            <a:chOff x="0" y="0"/>
            <a:chExt cx="5281434" cy="5227100"/>
          </a:xfrm>
        </p:grpSpPr>
        <p:sp>
          <p:nvSpPr>
            <p:cNvPr name="TextBox 19" id="19"/>
            <p:cNvSpPr txBox="true"/>
            <p:nvPr/>
          </p:nvSpPr>
          <p:spPr>
            <a:xfrm rot="0">
              <a:off x="0" y="1083266"/>
              <a:ext cx="5281434" cy="4143834"/>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Montserrat"/>
                  <a:ea typeface="Montserrat"/>
                  <a:cs typeface="Montserrat"/>
                  <a:sym typeface="Montserrat"/>
                </a:rPr>
                <a:t>Khi nhận</a:t>
              </a:r>
              <a:r>
                <a:rPr lang="en-US" sz="2400">
                  <a:solidFill>
                    <a:srgbClr val="000000"/>
                  </a:solidFill>
                  <a:latin typeface="Montserrat"/>
                  <a:ea typeface="Montserrat"/>
                  <a:cs typeface="Montserrat"/>
                  <a:sym typeface="Montserrat"/>
                </a:rPr>
                <a:t> thấy input chứa lệnh hoặc chuỗi escape nguy hiểm, ModSecurity sẽ chặn ngay tại tầng HTTP, ngăn kẻ tấn công lợi dụng hàm system() hay exec() trong ứng dụng.</a:t>
              </a:r>
            </a:p>
          </p:txBody>
        </p:sp>
        <p:sp>
          <p:nvSpPr>
            <p:cNvPr name="TextBox 20" id="20"/>
            <p:cNvSpPr txBox="true"/>
            <p:nvPr/>
          </p:nvSpPr>
          <p:spPr>
            <a:xfrm rot="0">
              <a:off x="0" y="-19050"/>
              <a:ext cx="5281434" cy="1019766"/>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Montserrat Ultra-Bold"/>
                  <a:ea typeface="Montserrat Ultra-Bold"/>
                  <a:cs typeface="Montserrat Ultra-Bold"/>
                  <a:sym typeface="Montserrat Ultra-Bold"/>
                </a:rPr>
                <a:t>Chặn yêu cầu trước khi đến tầng xử lý server</a:t>
              </a:r>
            </a:p>
          </p:txBody>
        </p:sp>
      </p:grpSp>
      <p:grpSp>
        <p:nvGrpSpPr>
          <p:cNvPr name="Group 21" id="21"/>
          <p:cNvGrpSpPr/>
          <p:nvPr/>
        </p:nvGrpSpPr>
        <p:grpSpPr>
          <a:xfrm rot="0">
            <a:off x="12148475" y="4089271"/>
            <a:ext cx="3961075" cy="4310833"/>
            <a:chOff x="0" y="0"/>
            <a:chExt cx="5281434" cy="5747778"/>
          </a:xfrm>
        </p:grpSpPr>
        <p:sp>
          <p:nvSpPr>
            <p:cNvPr name="TextBox 22" id="22"/>
            <p:cNvSpPr txBox="true"/>
            <p:nvPr/>
          </p:nvSpPr>
          <p:spPr>
            <a:xfrm rot="0">
              <a:off x="0" y="1556319"/>
              <a:ext cx="5281434" cy="4191459"/>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Codec Pro"/>
                  <a:ea typeface="Codec Pro"/>
                  <a:cs typeface="Codec Pro"/>
                  <a:sym typeface="Codec Pro"/>
                </a:rPr>
                <a:t>CRS được cộ</a:t>
              </a:r>
              <a:r>
                <a:rPr lang="en-US" sz="2400">
                  <a:solidFill>
                    <a:srgbClr val="000000"/>
                  </a:solidFill>
                  <a:latin typeface="Codec Pro"/>
                  <a:ea typeface="Codec Pro"/>
                  <a:cs typeface="Codec Pro"/>
                  <a:sym typeface="Codec Pro"/>
                </a:rPr>
                <a:t>ng đồng OWASP duy trì và cập nhật liên tục để bổ sung các mẫu Command Injection mới, đảm bảo hệ thống luôn được bảo vệ trước những kỹ thuật tấn công hiện đại.</a:t>
              </a:r>
            </a:p>
          </p:txBody>
        </p:sp>
        <p:sp>
          <p:nvSpPr>
            <p:cNvPr name="TextBox 23" id="23"/>
            <p:cNvSpPr txBox="true"/>
            <p:nvPr/>
          </p:nvSpPr>
          <p:spPr>
            <a:xfrm rot="0">
              <a:off x="0" y="-19050"/>
              <a:ext cx="5281434" cy="1540444"/>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Montserrat Ultra-Bold"/>
                  <a:ea typeface="Montserrat Ultra-Bold"/>
                  <a:cs typeface="Montserrat Ultra-Bold"/>
                  <a:sym typeface="Montserrat Ultra-Bold"/>
                </a:rPr>
                <a:t>Tự động cập nhật quy tắc chống các kỹ thuật mới</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48921"/>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6909150" y="1562100"/>
            <a:ext cx="9578625" cy="7162800"/>
            <a:chOff x="0" y="0"/>
            <a:chExt cx="2522765" cy="1886499"/>
          </a:xfrm>
        </p:grpSpPr>
        <p:sp>
          <p:nvSpPr>
            <p:cNvPr name="Freeform 6" id="6"/>
            <p:cNvSpPr/>
            <p:nvPr/>
          </p:nvSpPr>
          <p:spPr>
            <a:xfrm flipH="false" flipV="false" rot="0">
              <a:off x="0" y="0"/>
              <a:ext cx="2522765" cy="1886499"/>
            </a:xfrm>
            <a:custGeom>
              <a:avLst/>
              <a:gdLst/>
              <a:ahLst/>
              <a:cxnLst/>
              <a:rect r="r" b="b" t="t" l="l"/>
              <a:pathLst>
                <a:path h="1886499" w="2522765">
                  <a:moveTo>
                    <a:pt x="40412" y="0"/>
                  </a:moveTo>
                  <a:lnTo>
                    <a:pt x="2482353" y="0"/>
                  </a:lnTo>
                  <a:cubicBezTo>
                    <a:pt x="2493071" y="0"/>
                    <a:pt x="2503350" y="4258"/>
                    <a:pt x="2510929" y="11837"/>
                  </a:cubicBezTo>
                  <a:cubicBezTo>
                    <a:pt x="2518508" y="19415"/>
                    <a:pt x="2522765" y="29694"/>
                    <a:pt x="2522765" y="40412"/>
                  </a:cubicBezTo>
                  <a:lnTo>
                    <a:pt x="2522765" y="1846086"/>
                  </a:lnTo>
                  <a:cubicBezTo>
                    <a:pt x="2522765" y="1856804"/>
                    <a:pt x="2518508" y="1867084"/>
                    <a:pt x="2510929" y="1874662"/>
                  </a:cubicBezTo>
                  <a:cubicBezTo>
                    <a:pt x="2503350" y="1882241"/>
                    <a:pt x="2493071" y="1886499"/>
                    <a:pt x="2482353" y="1886499"/>
                  </a:cubicBezTo>
                  <a:lnTo>
                    <a:pt x="40412" y="1886499"/>
                  </a:lnTo>
                  <a:cubicBezTo>
                    <a:pt x="29694" y="1886499"/>
                    <a:pt x="19415" y="1882241"/>
                    <a:pt x="11837" y="1874662"/>
                  </a:cubicBezTo>
                  <a:cubicBezTo>
                    <a:pt x="4258" y="1867084"/>
                    <a:pt x="0" y="1856804"/>
                    <a:pt x="0" y="1846086"/>
                  </a:cubicBezTo>
                  <a:lnTo>
                    <a:pt x="0" y="40412"/>
                  </a:lnTo>
                  <a:cubicBezTo>
                    <a:pt x="0" y="29694"/>
                    <a:pt x="4258" y="19415"/>
                    <a:pt x="11837" y="11837"/>
                  </a:cubicBezTo>
                  <a:cubicBezTo>
                    <a:pt x="19415" y="4258"/>
                    <a:pt x="29694" y="0"/>
                    <a:pt x="40412" y="0"/>
                  </a:cubicBezTo>
                  <a:close/>
                </a:path>
              </a:pathLst>
            </a:custGeom>
            <a:solidFill>
              <a:srgbClr val="000000">
                <a:alpha val="0"/>
              </a:srgbClr>
            </a:solidFill>
            <a:ln w="38100" cap="rnd">
              <a:solidFill>
                <a:srgbClr val="000000"/>
              </a:solidFill>
              <a:prstDash val="solid"/>
              <a:round/>
            </a:ln>
          </p:spPr>
        </p:sp>
        <p:sp>
          <p:nvSpPr>
            <p:cNvPr name="TextBox 7" id="7"/>
            <p:cNvSpPr txBox="true"/>
            <p:nvPr/>
          </p:nvSpPr>
          <p:spPr>
            <a:xfrm>
              <a:off x="0" y="-66675"/>
              <a:ext cx="2522765" cy="1953174"/>
            </a:xfrm>
            <a:prstGeom prst="rect">
              <a:avLst/>
            </a:prstGeom>
          </p:spPr>
          <p:txBody>
            <a:bodyPr anchor="ctr" rtlCol="false" tIns="127000" lIns="127000" bIns="127000" rIns="127000"/>
            <a:lstStyle/>
            <a:p>
              <a:pPr algn="ctr" marL="0" indent="0" lvl="0">
                <a:lnSpc>
                  <a:spcPts val="3120"/>
                </a:lnSpc>
              </a:pPr>
            </a:p>
          </p:txBody>
        </p:sp>
      </p:grpSp>
      <p:sp>
        <p:nvSpPr>
          <p:cNvPr name="Freeform 8" id="8"/>
          <p:cNvSpPr/>
          <p:nvPr/>
        </p:nvSpPr>
        <p:spPr>
          <a:xfrm flipH="false" flipV="false" rot="0">
            <a:off x="7470631" y="2966941"/>
            <a:ext cx="8455664" cy="4317461"/>
          </a:xfrm>
          <a:custGeom>
            <a:avLst/>
            <a:gdLst/>
            <a:ahLst/>
            <a:cxnLst/>
            <a:rect r="r" b="b" t="t" l="l"/>
            <a:pathLst>
              <a:path h="4317461" w="8455664">
                <a:moveTo>
                  <a:pt x="0" y="0"/>
                </a:moveTo>
                <a:lnTo>
                  <a:pt x="8455663" y="0"/>
                </a:lnTo>
                <a:lnTo>
                  <a:pt x="8455663" y="4317461"/>
                </a:lnTo>
                <a:lnTo>
                  <a:pt x="0" y="4317461"/>
                </a:lnTo>
                <a:lnTo>
                  <a:pt x="0" y="0"/>
                </a:lnTo>
                <a:close/>
              </a:path>
            </a:pathLst>
          </a:custGeom>
          <a:blipFill>
            <a:blip r:embed="rId2"/>
            <a:stretch>
              <a:fillRect l="-416" t="0" r="-416" b="0"/>
            </a:stretch>
          </a:blipFill>
        </p:spPr>
      </p:sp>
      <p:sp>
        <p:nvSpPr>
          <p:cNvPr name="TextBox 9" id="9"/>
          <p:cNvSpPr txBox="true"/>
          <p:nvPr/>
        </p:nvSpPr>
        <p:spPr>
          <a:xfrm rot="0">
            <a:off x="2105025" y="3914800"/>
            <a:ext cx="3582141" cy="2457401"/>
          </a:xfrm>
          <a:prstGeom prst="rect">
            <a:avLst/>
          </a:prstGeom>
        </p:spPr>
        <p:txBody>
          <a:bodyPr anchor="t" rtlCol="false" tIns="0" lIns="0" bIns="0" rIns="0">
            <a:spAutoFit/>
          </a:bodyPr>
          <a:lstStyle/>
          <a:p>
            <a:pPr algn="ctr">
              <a:lnSpc>
                <a:spcPts val="6480"/>
              </a:lnSpc>
            </a:pPr>
            <a:r>
              <a:rPr lang="en-US" b="true" sz="5400" spc="-135">
                <a:solidFill>
                  <a:srgbClr val="000000"/>
                </a:solidFill>
                <a:latin typeface="Montserrat Ultra-Bold"/>
                <a:ea typeface="Montserrat Ultra-Bold"/>
                <a:cs typeface="Montserrat Ultra-Bold"/>
                <a:sym typeface="Montserrat Ultra-Bold"/>
              </a:rPr>
              <a:t>Code Injection</a:t>
            </a:r>
          </a:p>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là gì?</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1800148" y="3352800"/>
            <a:ext cx="3414758" cy="3231344"/>
            <a:chOff x="0" y="0"/>
            <a:chExt cx="474381" cy="448901"/>
          </a:xfrm>
        </p:grpSpPr>
        <p:sp>
          <p:nvSpPr>
            <p:cNvPr name="Freeform 6" id="6"/>
            <p:cNvSpPr/>
            <p:nvPr/>
          </p:nvSpPr>
          <p:spPr>
            <a:xfrm flipH="false" flipV="false" rot="533999">
              <a:off x="-15696" y="-17837"/>
              <a:ext cx="505773" cy="484558"/>
            </a:xfrm>
            <a:custGeom>
              <a:avLst/>
              <a:gdLst/>
              <a:ahLst/>
              <a:cxnLst/>
              <a:rect r="r" b="b" t="t" l="l"/>
              <a:pathLst>
                <a:path h="484558" w="505773">
                  <a:moveTo>
                    <a:pt x="95822" y="39697"/>
                  </a:moveTo>
                  <a:lnTo>
                    <a:pt x="340501" y="1382"/>
                  </a:lnTo>
                  <a:cubicBezTo>
                    <a:pt x="402354" y="-8304"/>
                    <a:pt x="460348" y="33985"/>
                    <a:pt x="470034" y="95838"/>
                  </a:cubicBezTo>
                  <a:lnTo>
                    <a:pt x="504408" y="315345"/>
                  </a:lnTo>
                  <a:cubicBezTo>
                    <a:pt x="509059" y="345048"/>
                    <a:pt x="501720" y="375382"/>
                    <a:pt x="484006" y="399674"/>
                  </a:cubicBezTo>
                  <a:cubicBezTo>
                    <a:pt x="466292" y="423966"/>
                    <a:pt x="439654" y="440226"/>
                    <a:pt x="409951" y="444877"/>
                  </a:cubicBezTo>
                  <a:lnTo>
                    <a:pt x="165271" y="483193"/>
                  </a:lnTo>
                  <a:cubicBezTo>
                    <a:pt x="135569" y="487845"/>
                    <a:pt x="105235" y="480506"/>
                    <a:pt x="80942" y="462792"/>
                  </a:cubicBezTo>
                  <a:cubicBezTo>
                    <a:pt x="56650" y="445078"/>
                    <a:pt x="40390" y="418439"/>
                    <a:pt x="35739" y="388736"/>
                  </a:cubicBezTo>
                  <a:lnTo>
                    <a:pt x="1365" y="169230"/>
                  </a:lnTo>
                  <a:cubicBezTo>
                    <a:pt x="-3286" y="139527"/>
                    <a:pt x="4052" y="109193"/>
                    <a:pt x="21766" y="84901"/>
                  </a:cubicBezTo>
                  <a:cubicBezTo>
                    <a:pt x="39480" y="60609"/>
                    <a:pt x="66119" y="44349"/>
                    <a:pt x="95822" y="39697"/>
                  </a:cubicBezTo>
                  <a:close/>
                </a:path>
              </a:pathLst>
            </a:custGeom>
            <a:blipFill>
              <a:blip r:embed="rId2"/>
              <a:stretch>
                <a:fillRect l="-35179" t="-15213" r="-53375" b="-15912"/>
              </a:stretch>
            </a:blipFill>
            <a:ln w="38100" cap="rnd">
              <a:solidFill>
                <a:srgbClr val="000000"/>
              </a:solidFill>
              <a:prstDash val="solid"/>
              <a:round/>
            </a:ln>
          </p:spPr>
        </p:sp>
      </p:grpSp>
      <p:grpSp>
        <p:nvGrpSpPr>
          <p:cNvPr name="Group 7" id="7"/>
          <p:cNvGrpSpPr/>
          <p:nvPr/>
        </p:nvGrpSpPr>
        <p:grpSpPr>
          <a:xfrm rot="0">
            <a:off x="5523751" y="3352800"/>
            <a:ext cx="3465827" cy="3231344"/>
            <a:chOff x="0" y="0"/>
            <a:chExt cx="481475" cy="448901"/>
          </a:xfrm>
        </p:grpSpPr>
        <p:sp>
          <p:nvSpPr>
            <p:cNvPr name="Freeform 8" id="8"/>
            <p:cNvSpPr/>
            <p:nvPr/>
          </p:nvSpPr>
          <p:spPr>
            <a:xfrm flipH="false" flipV="false" rot="24000">
              <a:off x="-784" y="-898"/>
              <a:ext cx="483043" cy="450697"/>
            </a:xfrm>
            <a:custGeom>
              <a:avLst/>
              <a:gdLst/>
              <a:ahLst/>
              <a:cxnLst/>
              <a:rect r="r" b="b" t="t" l="l"/>
              <a:pathLst>
                <a:path h="450697" w="483043">
                  <a:moveTo>
                    <a:pt x="110910" y="1804"/>
                  </a:moveTo>
                  <a:lnTo>
                    <a:pt x="369000" y="3"/>
                  </a:lnTo>
                  <a:cubicBezTo>
                    <a:pt x="430683" y="-428"/>
                    <a:pt x="481035" y="49227"/>
                    <a:pt x="481466" y="110909"/>
                  </a:cubicBezTo>
                  <a:lnTo>
                    <a:pt x="483041" y="336426"/>
                  </a:lnTo>
                  <a:cubicBezTo>
                    <a:pt x="483471" y="398109"/>
                    <a:pt x="433816" y="448462"/>
                    <a:pt x="372134" y="448892"/>
                  </a:cubicBezTo>
                  <a:lnTo>
                    <a:pt x="114043" y="450694"/>
                  </a:lnTo>
                  <a:cubicBezTo>
                    <a:pt x="52361" y="451125"/>
                    <a:pt x="2008" y="401470"/>
                    <a:pt x="1577" y="339787"/>
                  </a:cubicBezTo>
                  <a:lnTo>
                    <a:pt x="3" y="114271"/>
                  </a:lnTo>
                  <a:cubicBezTo>
                    <a:pt x="-428" y="52588"/>
                    <a:pt x="49227" y="2235"/>
                    <a:pt x="110910" y="1804"/>
                  </a:cubicBezTo>
                  <a:close/>
                </a:path>
              </a:pathLst>
            </a:custGeom>
            <a:blipFill>
              <a:blip r:embed="rId3"/>
              <a:stretch>
                <a:fillRect l="-1138" t="-7742" r="-90813" b="-779"/>
              </a:stretch>
            </a:blipFill>
            <a:ln w="38100" cap="rnd">
              <a:solidFill>
                <a:srgbClr val="000000"/>
              </a:solidFill>
              <a:prstDash val="solid"/>
              <a:round/>
            </a:ln>
          </p:spPr>
        </p:sp>
      </p:grpSp>
      <p:grpSp>
        <p:nvGrpSpPr>
          <p:cNvPr name="Group 9" id="9"/>
          <p:cNvGrpSpPr/>
          <p:nvPr/>
        </p:nvGrpSpPr>
        <p:grpSpPr>
          <a:xfrm rot="0">
            <a:off x="9298423" y="3352800"/>
            <a:ext cx="3459398" cy="3231344"/>
            <a:chOff x="0" y="0"/>
            <a:chExt cx="480582" cy="448901"/>
          </a:xfrm>
        </p:grpSpPr>
        <p:sp>
          <p:nvSpPr>
            <p:cNvPr name="Freeform 10" id="10"/>
            <p:cNvSpPr/>
            <p:nvPr/>
          </p:nvSpPr>
          <p:spPr>
            <a:xfrm flipH="false" flipV="false" rot="-30000">
              <a:off x="-977" y="-1116"/>
              <a:ext cx="482537" cy="451133"/>
            </a:xfrm>
            <a:custGeom>
              <a:avLst/>
              <a:gdLst/>
              <a:ahLst/>
              <a:cxnLst/>
              <a:rect r="r" b="b" t="t" l="l"/>
              <a:pathLst>
                <a:path h="451133" w="482537">
                  <a:moveTo>
                    <a:pt x="114837" y="4"/>
                  </a:moveTo>
                  <a:lnTo>
                    <a:pt x="371616" y="2245"/>
                  </a:lnTo>
                  <a:cubicBezTo>
                    <a:pt x="401292" y="2504"/>
                    <a:pt x="429649" y="14541"/>
                    <a:pt x="450450" y="35708"/>
                  </a:cubicBezTo>
                  <a:cubicBezTo>
                    <a:pt x="471251" y="56875"/>
                    <a:pt x="482791" y="85438"/>
                    <a:pt x="482532" y="115114"/>
                  </a:cubicBezTo>
                  <a:lnTo>
                    <a:pt x="480568" y="340212"/>
                  </a:lnTo>
                  <a:cubicBezTo>
                    <a:pt x="480309" y="369888"/>
                    <a:pt x="468272" y="398246"/>
                    <a:pt x="447105" y="419046"/>
                  </a:cubicBezTo>
                  <a:cubicBezTo>
                    <a:pt x="425938" y="439847"/>
                    <a:pt x="397374" y="451388"/>
                    <a:pt x="367699" y="451129"/>
                  </a:cubicBezTo>
                  <a:lnTo>
                    <a:pt x="110920" y="448888"/>
                  </a:lnTo>
                  <a:cubicBezTo>
                    <a:pt x="81244" y="448629"/>
                    <a:pt x="52887" y="436592"/>
                    <a:pt x="32086" y="415425"/>
                  </a:cubicBezTo>
                  <a:cubicBezTo>
                    <a:pt x="11285" y="394258"/>
                    <a:pt x="-255" y="365694"/>
                    <a:pt x="4" y="336019"/>
                  </a:cubicBezTo>
                  <a:lnTo>
                    <a:pt x="1968" y="110920"/>
                  </a:lnTo>
                  <a:cubicBezTo>
                    <a:pt x="2227" y="81245"/>
                    <a:pt x="14264" y="52887"/>
                    <a:pt x="35431" y="32086"/>
                  </a:cubicBezTo>
                  <a:cubicBezTo>
                    <a:pt x="56598" y="11285"/>
                    <a:pt x="85162" y="-255"/>
                    <a:pt x="114837" y="4"/>
                  </a:cubicBezTo>
                  <a:close/>
                </a:path>
              </a:pathLst>
            </a:custGeom>
            <a:blipFill>
              <a:blip r:embed="rId4"/>
              <a:stretch>
                <a:fillRect l="-25326" t="-419" r="-47726" b="-3699"/>
              </a:stretch>
            </a:blipFill>
            <a:ln w="38100" cap="rnd">
              <a:solidFill>
                <a:srgbClr val="000000"/>
              </a:solidFill>
              <a:prstDash val="solid"/>
              <a:round/>
            </a:ln>
          </p:spPr>
        </p:sp>
      </p:grpSp>
      <p:grpSp>
        <p:nvGrpSpPr>
          <p:cNvPr name="Group 11" id="11"/>
          <p:cNvGrpSpPr/>
          <p:nvPr/>
        </p:nvGrpSpPr>
        <p:grpSpPr>
          <a:xfrm rot="0">
            <a:off x="13066667" y="3352800"/>
            <a:ext cx="3421108" cy="3231344"/>
            <a:chOff x="0" y="0"/>
            <a:chExt cx="475263" cy="448901"/>
          </a:xfrm>
        </p:grpSpPr>
        <p:sp>
          <p:nvSpPr>
            <p:cNvPr name="Freeform 12" id="12"/>
            <p:cNvSpPr/>
            <p:nvPr/>
          </p:nvSpPr>
          <p:spPr>
            <a:xfrm flipH="false" flipV="false" rot="0">
              <a:off x="0" y="0"/>
              <a:ext cx="475263" cy="448901"/>
            </a:xfrm>
            <a:custGeom>
              <a:avLst/>
              <a:gdLst/>
              <a:ahLst/>
              <a:cxnLst/>
              <a:rect r="r" b="b" t="t" l="l"/>
              <a:pathLst>
                <a:path h="448901" w="475263">
                  <a:moveTo>
                    <a:pt x="113149" y="0"/>
                  </a:moveTo>
                  <a:lnTo>
                    <a:pt x="362114" y="0"/>
                  </a:lnTo>
                  <a:cubicBezTo>
                    <a:pt x="424604" y="0"/>
                    <a:pt x="475263" y="50659"/>
                    <a:pt x="475263" y="113149"/>
                  </a:cubicBezTo>
                  <a:lnTo>
                    <a:pt x="475263" y="335751"/>
                  </a:lnTo>
                  <a:cubicBezTo>
                    <a:pt x="475263" y="365760"/>
                    <a:pt x="463342" y="394540"/>
                    <a:pt x="442122" y="415760"/>
                  </a:cubicBezTo>
                  <a:cubicBezTo>
                    <a:pt x="420903" y="436980"/>
                    <a:pt x="392123" y="448901"/>
                    <a:pt x="362114" y="448901"/>
                  </a:cubicBezTo>
                  <a:lnTo>
                    <a:pt x="113149" y="448901"/>
                  </a:lnTo>
                  <a:cubicBezTo>
                    <a:pt x="50659" y="448901"/>
                    <a:pt x="0" y="398242"/>
                    <a:pt x="0" y="335751"/>
                  </a:cubicBezTo>
                  <a:lnTo>
                    <a:pt x="0" y="113149"/>
                  </a:lnTo>
                  <a:cubicBezTo>
                    <a:pt x="0" y="50659"/>
                    <a:pt x="50659" y="0"/>
                    <a:pt x="113149" y="0"/>
                  </a:cubicBezTo>
                  <a:close/>
                </a:path>
              </a:pathLst>
            </a:custGeom>
            <a:blipFill>
              <a:blip r:embed="rId5"/>
              <a:stretch>
                <a:fillRect l="-16143" t="31" r="-39548" b="-9852"/>
              </a:stretch>
            </a:blipFill>
            <a:ln w="38100" cap="rnd">
              <a:solidFill>
                <a:srgbClr val="000000"/>
              </a:solidFill>
              <a:prstDash val="solid"/>
              <a:round/>
            </a:ln>
          </p:spPr>
        </p:sp>
      </p:grpSp>
      <p:grpSp>
        <p:nvGrpSpPr>
          <p:cNvPr name="Group 13" id="13"/>
          <p:cNvGrpSpPr/>
          <p:nvPr/>
        </p:nvGrpSpPr>
        <p:grpSpPr>
          <a:xfrm rot="0">
            <a:off x="2046965" y="6934146"/>
            <a:ext cx="2876550" cy="1467744"/>
            <a:chOff x="0" y="0"/>
            <a:chExt cx="3835400" cy="1956992"/>
          </a:xfrm>
        </p:grpSpPr>
        <p:sp>
          <p:nvSpPr>
            <p:cNvPr name="TextBox 14" id="14"/>
            <p:cNvSpPr txBox="true"/>
            <p:nvPr/>
          </p:nvSpPr>
          <p:spPr>
            <a:xfrm rot="0">
              <a:off x="0" y="527602"/>
              <a:ext cx="3835400" cy="1429390"/>
            </a:xfrm>
            <a:prstGeom prst="rect">
              <a:avLst/>
            </a:prstGeom>
          </p:spPr>
          <p:txBody>
            <a:bodyPr anchor="t" rtlCol="false" tIns="0" lIns="0" bIns="0" rIns="0">
              <a:spAutoFit/>
            </a:bodyPr>
            <a:lstStyle/>
            <a:p>
              <a:pPr algn="ctr" marL="0" indent="0" lvl="0">
                <a:lnSpc>
                  <a:spcPts val="2886"/>
                </a:lnSpc>
                <a:spcBef>
                  <a:spcPct val="0"/>
                </a:spcBef>
              </a:pPr>
              <a:r>
                <a:rPr lang="en-US" sz="2220">
                  <a:solidFill>
                    <a:srgbClr val="000000"/>
                  </a:solidFill>
                  <a:latin typeface="Montserrat"/>
                  <a:ea typeface="Montserrat"/>
                  <a:cs typeface="Montserrat"/>
                  <a:sym typeface="Montserrat"/>
                </a:rPr>
                <a:t>Code Injection cho phép những đoạn mã độc</a:t>
              </a:r>
            </a:p>
          </p:txBody>
        </p:sp>
        <p:sp>
          <p:nvSpPr>
            <p:cNvPr name="TextBox 15" id="15"/>
            <p:cNvSpPr txBox="true"/>
            <p:nvPr/>
          </p:nvSpPr>
          <p:spPr>
            <a:xfrm rot="0">
              <a:off x="0" y="-19050"/>
              <a:ext cx="3835400" cy="464102"/>
            </a:xfrm>
            <a:prstGeom prst="rect">
              <a:avLst/>
            </a:prstGeom>
          </p:spPr>
          <p:txBody>
            <a:bodyPr anchor="t" rtlCol="false" tIns="0" lIns="0" bIns="0" rIns="0">
              <a:spAutoFit/>
            </a:bodyPr>
            <a:lstStyle/>
            <a:p>
              <a:pPr algn="ctr" marL="0" indent="0" lvl="0">
                <a:lnSpc>
                  <a:spcPts val="2886"/>
                </a:lnSpc>
                <a:spcBef>
                  <a:spcPct val="0"/>
                </a:spcBef>
              </a:pPr>
              <a:r>
                <a:rPr lang="en-US" b="true" sz="2220">
                  <a:solidFill>
                    <a:srgbClr val="000000"/>
                  </a:solidFill>
                  <a:latin typeface="Montserrat Bold"/>
                  <a:ea typeface="Montserrat Bold"/>
                  <a:cs typeface="Montserrat Bold"/>
                  <a:sym typeface="Montserrat Bold"/>
                </a:rPr>
                <a:t>Định nghĩa</a:t>
              </a:r>
            </a:p>
          </p:txBody>
        </p:sp>
      </p:grpSp>
      <p:grpSp>
        <p:nvGrpSpPr>
          <p:cNvPr name="Group 16" id="16"/>
          <p:cNvGrpSpPr/>
          <p:nvPr/>
        </p:nvGrpSpPr>
        <p:grpSpPr>
          <a:xfrm rot="0">
            <a:off x="5817909" y="6934200"/>
            <a:ext cx="2876550" cy="1829728"/>
            <a:chOff x="0" y="0"/>
            <a:chExt cx="3835400" cy="2439637"/>
          </a:xfrm>
        </p:grpSpPr>
        <p:sp>
          <p:nvSpPr>
            <p:cNvPr name="TextBox 17" id="17"/>
            <p:cNvSpPr txBox="true"/>
            <p:nvPr/>
          </p:nvSpPr>
          <p:spPr>
            <a:xfrm rot="0">
              <a:off x="0" y="527602"/>
              <a:ext cx="3835400" cy="1912035"/>
            </a:xfrm>
            <a:prstGeom prst="rect">
              <a:avLst/>
            </a:prstGeom>
          </p:spPr>
          <p:txBody>
            <a:bodyPr anchor="t" rtlCol="false" tIns="0" lIns="0" bIns="0" rIns="0">
              <a:spAutoFit/>
            </a:bodyPr>
            <a:lstStyle/>
            <a:p>
              <a:pPr algn="ctr" marL="0" indent="0" lvl="0">
                <a:lnSpc>
                  <a:spcPts val="2886"/>
                </a:lnSpc>
                <a:spcBef>
                  <a:spcPct val="0"/>
                </a:spcBef>
              </a:pPr>
              <a:r>
                <a:rPr lang="en-US" sz="2220" strike="noStrike" u="none">
                  <a:solidFill>
                    <a:srgbClr val="000000"/>
                  </a:solidFill>
                  <a:latin typeface="Montserrat"/>
                  <a:ea typeface="Montserrat"/>
                  <a:cs typeface="Montserrat"/>
                  <a:sym typeface="Montserrat"/>
                </a:rPr>
                <a:t>C</a:t>
              </a:r>
              <a:r>
                <a:rPr lang="en-US" sz="2220" strike="noStrike" u="none">
                  <a:solidFill>
                    <a:srgbClr val="000000"/>
                  </a:solidFill>
                  <a:latin typeface="Montserrat"/>
                  <a:ea typeface="Montserrat"/>
                  <a:cs typeface="Montserrat"/>
                  <a:sym typeface="Montserrat"/>
                </a:rPr>
                <a:t>ó thể dẫ</a:t>
              </a:r>
              <a:r>
                <a:rPr lang="en-US" sz="2220" strike="noStrike" u="none">
                  <a:solidFill>
                    <a:srgbClr val="000000"/>
                  </a:solidFill>
                  <a:latin typeface="Montserrat"/>
                  <a:ea typeface="Montserrat"/>
                  <a:cs typeface="Montserrat"/>
                  <a:sym typeface="Montserrat"/>
                </a:rPr>
                <a:t>n </a:t>
              </a:r>
              <a:r>
                <a:rPr lang="en-US" sz="2220" strike="noStrike" u="none">
                  <a:solidFill>
                    <a:srgbClr val="000000"/>
                  </a:solidFill>
                  <a:latin typeface="Montserrat"/>
                  <a:ea typeface="Montserrat"/>
                  <a:cs typeface="Montserrat"/>
                  <a:sym typeface="Montserrat"/>
                </a:rPr>
                <a:t>đến</a:t>
              </a:r>
              <a:r>
                <a:rPr lang="en-US" sz="2220" strike="noStrike" u="none">
                  <a:solidFill>
                    <a:srgbClr val="000000"/>
                  </a:solidFill>
                  <a:latin typeface="Montserrat"/>
                  <a:ea typeface="Montserrat"/>
                  <a:cs typeface="Montserrat"/>
                  <a:sym typeface="Montserrat"/>
                </a:rPr>
                <a:t> </a:t>
              </a:r>
              <a:r>
                <a:rPr lang="en-US" sz="2220" strike="noStrike" u="none">
                  <a:solidFill>
                    <a:srgbClr val="000000"/>
                  </a:solidFill>
                  <a:latin typeface="Montserrat"/>
                  <a:ea typeface="Montserrat"/>
                  <a:cs typeface="Montserrat"/>
                  <a:sym typeface="Montserrat"/>
                </a:rPr>
                <a:t>việc</a:t>
              </a:r>
              <a:r>
                <a:rPr lang="en-US" sz="2220" strike="noStrike" u="none">
                  <a:solidFill>
                    <a:srgbClr val="000000"/>
                  </a:solidFill>
                  <a:latin typeface="Montserrat"/>
                  <a:ea typeface="Montserrat"/>
                  <a:cs typeface="Montserrat"/>
                  <a:sym typeface="Montserrat"/>
                </a:rPr>
                <a:t> </a:t>
              </a:r>
              <a:r>
                <a:rPr lang="en-US" sz="2220" strike="noStrike" u="none">
                  <a:solidFill>
                    <a:srgbClr val="000000"/>
                  </a:solidFill>
                  <a:latin typeface="Montserrat"/>
                  <a:ea typeface="Montserrat"/>
                  <a:cs typeface="Montserrat"/>
                  <a:sym typeface="Montserrat"/>
                </a:rPr>
                <a:t>xâm phạm</a:t>
              </a:r>
              <a:r>
                <a:rPr lang="en-US" sz="2220" strike="noStrike" u="none">
                  <a:solidFill>
                    <a:srgbClr val="000000"/>
                  </a:solidFill>
                  <a:latin typeface="Montserrat"/>
                  <a:ea typeface="Montserrat"/>
                  <a:cs typeface="Montserrat"/>
                  <a:sym typeface="Montserrat"/>
                </a:rPr>
                <a:t> </a:t>
              </a:r>
              <a:r>
                <a:rPr lang="en-US" sz="2220" strike="noStrike" u="none">
                  <a:solidFill>
                    <a:srgbClr val="000000"/>
                  </a:solidFill>
                  <a:latin typeface="Montserrat"/>
                  <a:ea typeface="Montserrat"/>
                  <a:cs typeface="Montserrat"/>
                  <a:sym typeface="Montserrat"/>
                </a:rPr>
                <a:t>hệ thố</a:t>
              </a:r>
              <a:r>
                <a:rPr lang="en-US" sz="2220" strike="noStrike" u="none">
                  <a:solidFill>
                    <a:srgbClr val="000000"/>
                  </a:solidFill>
                  <a:latin typeface="Montserrat"/>
                  <a:ea typeface="Montserrat"/>
                  <a:cs typeface="Montserrat"/>
                  <a:sym typeface="Montserrat"/>
                </a:rPr>
                <a:t>n</a:t>
              </a:r>
              <a:r>
                <a:rPr lang="en-US" sz="2220" strike="noStrike" u="none">
                  <a:solidFill>
                    <a:srgbClr val="000000"/>
                  </a:solidFill>
                  <a:latin typeface="Montserrat"/>
                  <a:ea typeface="Montserrat"/>
                  <a:cs typeface="Montserrat"/>
                  <a:sym typeface="Montserrat"/>
                </a:rPr>
                <a:t>g</a:t>
              </a:r>
              <a:r>
                <a:rPr lang="en-US" sz="2220" strike="noStrike" u="none">
                  <a:solidFill>
                    <a:srgbClr val="000000"/>
                  </a:solidFill>
                  <a:latin typeface="Montserrat"/>
                  <a:ea typeface="Montserrat"/>
                  <a:cs typeface="Montserrat"/>
                  <a:sym typeface="Montserrat"/>
                </a:rPr>
                <a:t> </a:t>
              </a:r>
              <a:r>
                <a:rPr lang="en-US" sz="2220" strike="noStrike" u="none">
                  <a:solidFill>
                    <a:srgbClr val="000000"/>
                  </a:solidFill>
                  <a:latin typeface="Montserrat"/>
                  <a:ea typeface="Montserrat"/>
                  <a:cs typeface="Montserrat"/>
                  <a:sym typeface="Montserrat"/>
                </a:rPr>
                <a:t>và mấ</a:t>
              </a:r>
              <a:r>
                <a:rPr lang="en-US" sz="2220" strike="noStrike" u="none">
                  <a:solidFill>
                    <a:srgbClr val="000000"/>
                  </a:solidFill>
                  <a:latin typeface="Montserrat"/>
                  <a:ea typeface="Montserrat"/>
                  <a:cs typeface="Montserrat"/>
                  <a:sym typeface="Montserrat"/>
                </a:rPr>
                <a:t>t</a:t>
              </a:r>
              <a:r>
                <a:rPr lang="en-US" sz="2220" strike="noStrike" u="none">
                  <a:solidFill>
                    <a:srgbClr val="000000"/>
                  </a:solidFill>
                  <a:latin typeface="Montserrat"/>
                  <a:ea typeface="Montserrat"/>
                  <a:cs typeface="Montserrat"/>
                  <a:sym typeface="Montserrat"/>
                </a:rPr>
                <a:t> dữ</a:t>
              </a:r>
              <a:r>
                <a:rPr lang="en-US" sz="2220" strike="noStrike" u="none">
                  <a:solidFill>
                    <a:srgbClr val="000000"/>
                  </a:solidFill>
                  <a:latin typeface="Montserrat"/>
                  <a:ea typeface="Montserrat"/>
                  <a:cs typeface="Montserrat"/>
                  <a:sym typeface="Montserrat"/>
                </a:rPr>
                <a:t> l</a:t>
              </a:r>
              <a:r>
                <a:rPr lang="en-US" sz="2220" strike="noStrike" u="none">
                  <a:solidFill>
                    <a:srgbClr val="000000"/>
                  </a:solidFill>
                  <a:latin typeface="Montserrat"/>
                  <a:ea typeface="Montserrat"/>
                  <a:cs typeface="Montserrat"/>
                  <a:sym typeface="Montserrat"/>
                </a:rPr>
                <a:t>iệu</a:t>
              </a:r>
              <a:r>
                <a:rPr lang="en-US" sz="2220" strike="noStrike" u="none">
                  <a:solidFill>
                    <a:srgbClr val="000000"/>
                  </a:solidFill>
                  <a:latin typeface="Montserrat"/>
                  <a:ea typeface="Montserrat"/>
                  <a:cs typeface="Montserrat"/>
                  <a:sym typeface="Montserrat"/>
                </a:rPr>
                <a:t>.</a:t>
              </a:r>
            </a:p>
          </p:txBody>
        </p:sp>
        <p:sp>
          <p:nvSpPr>
            <p:cNvPr name="TextBox 18" id="18"/>
            <p:cNvSpPr txBox="true"/>
            <p:nvPr/>
          </p:nvSpPr>
          <p:spPr>
            <a:xfrm rot="0">
              <a:off x="0" y="-19050"/>
              <a:ext cx="3835400" cy="464102"/>
            </a:xfrm>
            <a:prstGeom prst="rect">
              <a:avLst/>
            </a:prstGeom>
          </p:spPr>
          <p:txBody>
            <a:bodyPr anchor="t" rtlCol="false" tIns="0" lIns="0" bIns="0" rIns="0">
              <a:spAutoFit/>
            </a:bodyPr>
            <a:lstStyle/>
            <a:p>
              <a:pPr algn="ctr" marL="0" indent="0" lvl="0">
                <a:lnSpc>
                  <a:spcPts val="2886"/>
                </a:lnSpc>
                <a:spcBef>
                  <a:spcPct val="0"/>
                </a:spcBef>
              </a:pPr>
              <a:r>
                <a:rPr lang="en-US" b="true" sz="2220">
                  <a:solidFill>
                    <a:srgbClr val="000000"/>
                  </a:solidFill>
                  <a:latin typeface="Montserrat Ultra-Bold"/>
                  <a:ea typeface="Montserrat Ultra-Bold"/>
                  <a:cs typeface="Montserrat Ultra-Bold"/>
                  <a:sym typeface="Montserrat Ultra-Bold"/>
                </a:rPr>
                <a:t>Hậu quả</a:t>
              </a:r>
            </a:p>
          </p:txBody>
        </p:sp>
      </p:grpSp>
      <p:grpSp>
        <p:nvGrpSpPr>
          <p:cNvPr name="Group 19" id="19"/>
          <p:cNvGrpSpPr/>
          <p:nvPr/>
        </p:nvGrpSpPr>
        <p:grpSpPr>
          <a:xfrm rot="0">
            <a:off x="9588854" y="6934200"/>
            <a:ext cx="2876550" cy="1467744"/>
            <a:chOff x="0" y="0"/>
            <a:chExt cx="3835400" cy="1956992"/>
          </a:xfrm>
        </p:grpSpPr>
        <p:sp>
          <p:nvSpPr>
            <p:cNvPr name="TextBox 20" id="20"/>
            <p:cNvSpPr txBox="true"/>
            <p:nvPr/>
          </p:nvSpPr>
          <p:spPr>
            <a:xfrm rot="0">
              <a:off x="0" y="489502"/>
              <a:ext cx="3835400" cy="1467490"/>
            </a:xfrm>
            <a:prstGeom prst="rect">
              <a:avLst/>
            </a:prstGeom>
          </p:spPr>
          <p:txBody>
            <a:bodyPr anchor="t" rtlCol="false" tIns="0" lIns="0" bIns="0" rIns="0">
              <a:spAutoFit/>
            </a:bodyPr>
            <a:lstStyle/>
            <a:p>
              <a:pPr algn="ctr" marL="0" indent="0" lvl="0">
                <a:lnSpc>
                  <a:spcPts val="2886"/>
                </a:lnSpc>
                <a:spcBef>
                  <a:spcPct val="0"/>
                </a:spcBef>
              </a:pPr>
              <a:r>
                <a:rPr lang="en-US" sz="2220">
                  <a:solidFill>
                    <a:srgbClr val="000000"/>
                  </a:solidFill>
                  <a:latin typeface="Codec Pro"/>
                  <a:ea typeface="Codec Pro"/>
                  <a:cs typeface="Codec Pro"/>
                  <a:sym typeface="Codec Pro"/>
                </a:rPr>
                <a:t>Thự</a:t>
              </a:r>
              <a:r>
                <a:rPr lang="en-US" sz="2220" strike="noStrike" u="none">
                  <a:solidFill>
                    <a:srgbClr val="000000"/>
                  </a:solidFill>
                  <a:latin typeface="Codec Pro"/>
                  <a:ea typeface="Codec Pro"/>
                  <a:cs typeface="Codec Pro"/>
                  <a:sym typeface="Codec Pro"/>
                </a:rPr>
                <a:t>c </a:t>
              </a:r>
              <a:r>
                <a:rPr lang="en-US" sz="2220" strike="noStrike" u="none">
                  <a:solidFill>
                    <a:srgbClr val="000000"/>
                  </a:solidFill>
                  <a:latin typeface="Codec Pro"/>
                  <a:ea typeface="Codec Pro"/>
                  <a:cs typeface="Codec Pro"/>
                  <a:sym typeface="Codec Pro"/>
                </a:rPr>
                <a:t>hà</a:t>
              </a:r>
              <a:r>
                <a:rPr lang="en-US" sz="2220" strike="noStrike" u="none">
                  <a:solidFill>
                    <a:srgbClr val="000000"/>
                  </a:solidFill>
                  <a:latin typeface="Codec Pro"/>
                  <a:ea typeface="Codec Pro"/>
                  <a:cs typeface="Codec Pro"/>
                  <a:sym typeface="Codec Pro"/>
                </a:rPr>
                <a:t>n</a:t>
              </a:r>
              <a:r>
                <a:rPr lang="en-US" sz="2220" strike="noStrike" u="none">
                  <a:solidFill>
                    <a:srgbClr val="000000"/>
                  </a:solidFill>
                  <a:latin typeface="Codec Pro"/>
                  <a:ea typeface="Codec Pro"/>
                  <a:cs typeface="Codec Pro"/>
                  <a:sym typeface="Codec Pro"/>
                </a:rPr>
                <a:t>h mã</a:t>
              </a:r>
              <a:r>
                <a:rPr lang="en-US" sz="2220" strike="noStrike" u="none">
                  <a:solidFill>
                    <a:srgbClr val="000000"/>
                  </a:solidFill>
                  <a:latin typeface="Codec Pro"/>
                  <a:ea typeface="Codec Pro"/>
                  <a:cs typeface="Codec Pro"/>
                  <a:sym typeface="Codec Pro"/>
                </a:rPr>
                <a:t> </a:t>
              </a:r>
              <a:r>
                <a:rPr lang="en-US" sz="2220" strike="noStrike" u="none">
                  <a:solidFill>
                    <a:srgbClr val="000000"/>
                  </a:solidFill>
                  <a:latin typeface="Codec Pro"/>
                  <a:ea typeface="Codec Pro"/>
                  <a:cs typeface="Codec Pro"/>
                  <a:sym typeface="Codec Pro"/>
                </a:rPr>
                <a:t>hóa </a:t>
              </a:r>
              <a:r>
                <a:rPr lang="en-US" sz="2220" strike="noStrike" u="none">
                  <a:solidFill>
                    <a:srgbClr val="000000"/>
                  </a:solidFill>
                  <a:latin typeface="Codec Pro"/>
                  <a:ea typeface="Codec Pro"/>
                  <a:cs typeface="Codec Pro"/>
                  <a:sym typeface="Codec Pro"/>
                </a:rPr>
                <a:t>a</a:t>
              </a:r>
              <a:r>
                <a:rPr lang="en-US" sz="2220" strike="noStrike" u="none">
                  <a:solidFill>
                    <a:srgbClr val="000000"/>
                  </a:solidFill>
                  <a:latin typeface="Codec Pro"/>
                  <a:ea typeface="Codec Pro"/>
                  <a:cs typeface="Codec Pro"/>
                  <a:sym typeface="Codec Pro"/>
                </a:rPr>
                <a:t>n </a:t>
              </a:r>
              <a:r>
                <a:rPr lang="en-US" sz="2220" strike="noStrike" u="none">
                  <a:solidFill>
                    <a:srgbClr val="000000"/>
                  </a:solidFill>
                  <a:latin typeface="Codec Pro"/>
                  <a:ea typeface="Codec Pro"/>
                  <a:cs typeface="Codec Pro"/>
                  <a:sym typeface="Codec Pro"/>
                </a:rPr>
                <a:t>t</a:t>
              </a:r>
              <a:r>
                <a:rPr lang="en-US" sz="2220" strike="noStrike" u="none">
                  <a:solidFill>
                    <a:srgbClr val="000000"/>
                  </a:solidFill>
                  <a:latin typeface="Codec Pro"/>
                  <a:ea typeface="Codec Pro"/>
                  <a:cs typeface="Codec Pro"/>
                  <a:sym typeface="Codec Pro"/>
                </a:rPr>
                <a:t>oàn</a:t>
              </a:r>
              <a:r>
                <a:rPr lang="en-US" sz="2220" strike="noStrike" u="none">
                  <a:solidFill>
                    <a:srgbClr val="000000"/>
                  </a:solidFill>
                  <a:latin typeface="Codec Pro"/>
                  <a:ea typeface="Codec Pro"/>
                  <a:cs typeface="Codec Pro"/>
                  <a:sym typeface="Codec Pro"/>
                </a:rPr>
                <a:t> c</a:t>
              </a:r>
              <a:r>
                <a:rPr lang="en-US" sz="2220" strike="noStrike" u="none">
                  <a:solidFill>
                    <a:srgbClr val="000000"/>
                  </a:solidFill>
                  <a:latin typeface="Codec Pro"/>
                  <a:ea typeface="Codec Pro"/>
                  <a:cs typeface="Codec Pro"/>
                  <a:sym typeface="Codec Pro"/>
                </a:rPr>
                <a:t>ó</a:t>
              </a:r>
              <a:r>
                <a:rPr lang="en-US" sz="2220" strike="noStrike" u="none">
                  <a:solidFill>
                    <a:srgbClr val="000000"/>
                  </a:solidFill>
                  <a:latin typeface="Codec Pro"/>
                  <a:ea typeface="Codec Pro"/>
                  <a:cs typeface="Codec Pro"/>
                  <a:sym typeface="Codec Pro"/>
                </a:rPr>
                <a:t> </a:t>
              </a:r>
              <a:r>
                <a:rPr lang="en-US" sz="2220" strike="noStrike" u="none">
                  <a:solidFill>
                    <a:srgbClr val="000000"/>
                  </a:solidFill>
                  <a:latin typeface="Codec Pro"/>
                  <a:ea typeface="Codec Pro"/>
                  <a:cs typeface="Codec Pro"/>
                  <a:sym typeface="Codec Pro"/>
                </a:rPr>
                <a:t>t</a:t>
              </a:r>
              <a:r>
                <a:rPr lang="en-US" sz="2220" strike="noStrike" u="none">
                  <a:solidFill>
                    <a:srgbClr val="000000"/>
                  </a:solidFill>
                  <a:latin typeface="Codec Pro"/>
                  <a:ea typeface="Codec Pro"/>
                  <a:cs typeface="Codec Pro"/>
                  <a:sym typeface="Codec Pro"/>
                </a:rPr>
                <a:t>hể </a:t>
              </a:r>
              <a:r>
                <a:rPr lang="en-US" sz="2220" strike="noStrike" u="none">
                  <a:solidFill>
                    <a:srgbClr val="000000"/>
                  </a:solidFill>
                  <a:latin typeface="Codec Pro"/>
                  <a:ea typeface="Codec Pro"/>
                  <a:cs typeface="Codec Pro"/>
                  <a:sym typeface="Codec Pro"/>
                </a:rPr>
                <a:t>g</a:t>
              </a:r>
              <a:r>
                <a:rPr lang="en-US" sz="2220" strike="noStrike" u="none">
                  <a:solidFill>
                    <a:srgbClr val="000000"/>
                  </a:solidFill>
                  <a:latin typeface="Codec Pro"/>
                  <a:ea typeface="Codec Pro"/>
                  <a:cs typeface="Codec Pro"/>
                  <a:sym typeface="Codec Pro"/>
                </a:rPr>
                <a:t>iảm </a:t>
              </a:r>
              <a:r>
                <a:rPr lang="en-US" sz="2220" strike="noStrike" u="none">
                  <a:solidFill>
                    <a:srgbClr val="000000"/>
                  </a:solidFill>
                  <a:latin typeface="Codec Pro"/>
                  <a:ea typeface="Codec Pro"/>
                  <a:cs typeface="Codec Pro"/>
                  <a:sym typeface="Codec Pro"/>
                </a:rPr>
                <a:t>t</a:t>
              </a:r>
              <a:r>
                <a:rPr lang="en-US" sz="2220" strike="noStrike" u="none">
                  <a:solidFill>
                    <a:srgbClr val="000000"/>
                  </a:solidFill>
                  <a:latin typeface="Codec Pro"/>
                  <a:ea typeface="Codec Pro"/>
                  <a:cs typeface="Codec Pro"/>
                  <a:sym typeface="Codec Pro"/>
                </a:rPr>
                <a:t>hiểu</a:t>
              </a:r>
              <a:r>
                <a:rPr lang="en-US" sz="2220" strike="noStrike" u="none">
                  <a:solidFill>
                    <a:srgbClr val="000000"/>
                  </a:solidFill>
                  <a:latin typeface="Codec Pro"/>
                  <a:ea typeface="Codec Pro"/>
                  <a:cs typeface="Codec Pro"/>
                  <a:sym typeface="Codec Pro"/>
                </a:rPr>
                <a:t> r</a:t>
              </a:r>
              <a:r>
                <a:rPr lang="en-US" sz="2220" strike="noStrike" u="none">
                  <a:solidFill>
                    <a:srgbClr val="000000"/>
                  </a:solidFill>
                  <a:latin typeface="Codec Pro"/>
                  <a:ea typeface="Codec Pro"/>
                  <a:cs typeface="Codec Pro"/>
                  <a:sym typeface="Codec Pro"/>
                </a:rPr>
                <a:t>ủ</a:t>
              </a:r>
              <a:r>
                <a:rPr lang="en-US" sz="2220" strike="noStrike" u="none">
                  <a:solidFill>
                    <a:srgbClr val="000000"/>
                  </a:solidFill>
                  <a:latin typeface="Codec Pro"/>
                  <a:ea typeface="Codec Pro"/>
                  <a:cs typeface="Codec Pro"/>
                  <a:sym typeface="Codec Pro"/>
                </a:rPr>
                <a:t>i</a:t>
              </a:r>
              <a:r>
                <a:rPr lang="en-US" sz="2220" strike="noStrike" u="none">
                  <a:solidFill>
                    <a:srgbClr val="000000"/>
                  </a:solidFill>
                  <a:latin typeface="Codec Pro"/>
                  <a:ea typeface="Codec Pro"/>
                  <a:cs typeface="Codec Pro"/>
                  <a:sym typeface="Codec Pro"/>
                </a:rPr>
                <a:t> ro</a:t>
              </a:r>
              <a:r>
                <a:rPr lang="en-US" sz="2220" strike="noStrike" u="none">
                  <a:solidFill>
                    <a:srgbClr val="000000"/>
                  </a:solidFill>
                  <a:latin typeface="Codec Pro"/>
                  <a:ea typeface="Codec Pro"/>
                  <a:cs typeface="Codec Pro"/>
                  <a:sym typeface="Codec Pro"/>
                </a:rPr>
                <a:t>.</a:t>
              </a:r>
            </a:p>
          </p:txBody>
        </p:sp>
        <p:sp>
          <p:nvSpPr>
            <p:cNvPr name="TextBox 21" id="21"/>
            <p:cNvSpPr txBox="true"/>
            <p:nvPr/>
          </p:nvSpPr>
          <p:spPr>
            <a:xfrm rot="0">
              <a:off x="0" y="-19050"/>
              <a:ext cx="3835400" cy="464102"/>
            </a:xfrm>
            <a:prstGeom prst="rect">
              <a:avLst/>
            </a:prstGeom>
          </p:spPr>
          <p:txBody>
            <a:bodyPr anchor="t" rtlCol="false" tIns="0" lIns="0" bIns="0" rIns="0">
              <a:spAutoFit/>
            </a:bodyPr>
            <a:lstStyle/>
            <a:p>
              <a:pPr algn="ctr" marL="0" indent="0" lvl="0">
                <a:lnSpc>
                  <a:spcPts val="2886"/>
                </a:lnSpc>
                <a:spcBef>
                  <a:spcPct val="0"/>
                </a:spcBef>
              </a:pPr>
              <a:r>
                <a:rPr lang="en-US" b="true" sz="2220">
                  <a:solidFill>
                    <a:srgbClr val="000000"/>
                  </a:solidFill>
                  <a:latin typeface="Montserrat Ultra-Bold"/>
                  <a:ea typeface="Montserrat Ultra-Bold"/>
                  <a:cs typeface="Montserrat Ultra-Bold"/>
                  <a:sym typeface="Montserrat Ultra-Bold"/>
                </a:rPr>
                <a:t>Ngặn chặn</a:t>
              </a:r>
            </a:p>
          </p:txBody>
        </p:sp>
      </p:grpSp>
      <p:grpSp>
        <p:nvGrpSpPr>
          <p:cNvPr name="Group 22" id="22"/>
          <p:cNvGrpSpPr/>
          <p:nvPr/>
        </p:nvGrpSpPr>
        <p:grpSpPr>
          <a:xfrm rot="0">
            <a:off x="13364590" y="6934200"/>
            <a:ext cx="2876550" cy="1829728"/>
            <a:chOff x="0" y="0"/>
            <a:chExt cx="3835400" cy="2439637"/>
          </a:xfrm>
        </p:grpSpPr>
        <p:sp>
          <p:nvSpPr>
            <p:cNvPr name="TextBox 23" id="23"/>
            <p:cNvSpPr txBox="true"/>
            <p:nvPr/>
          </p:nvSpPr>
          <p:spPr>
            <a:xfrm rot="0">
              <a:off x="0" y="527602"/>
              <a:ext cx="3835400" cy="1912035"/>
            </a:xfrm>
            <a:prstGeom prst="rect">
              <a:avLst/>
            </a:prstGeom>
          </p:spPr>
          <p:txBody>
            <a:bodyPr anchor="t" rtlCol="false" tIns="0" lIns="0" bIns="0" rIns="0">
              <a:spAutoFit/>
            </a:bodyPr>
            <a:lstStyle/>
            <a:p>
              <a:pPr algn="ctr" marL="0" indent="0" lvl="0">
                <a:lnSpc>
                  <a:spcPts val="2886"/>
                </a:lnSpc>
                <a:spcBef>
                  <a:spcPct val="0"/>
                </a:spcBef>
              </a:pPr>
              <a:r>
                <a:rPr lang="en-US" sz="2220">
                  <a:solidFill>
                    <a:srgbClr val="000000"/>
                  </a:solidFill>
                  <a:latin typeface="Montserrat"/>
                  <a:ea typeface="Montserrat"/>
                  <a:cs typeface="Montserrat"/>
                  <a:sym typeface="Montserrat"/>
                </a:rPr>
                <a:t>Nh</a:t>
              </a:r>
              <a:r>
                <a:rPr lang="en-US" sz="2220" strike="noStrike" u="none">
                  <a:solidFill>
                    <a:srgbClr val="000000"/>
                  </a:solidFill>
                  <a:latin typeface="Montserrat"/>
                  <a:ea typeface="Montserrat"/>
                  <a:cs typeface="Montserrat"/>
                  <a:sym typeface="Montserrat"/>
                </a:rPr>
                <a:t>i</a:t>
              </a:r>
              <a:r>
                <a:rPr lang="en-US" sz="2220" strike="noStrike" u="none">
                  <a:solidFill>
                    <a:srgbClr val="000000"/>
                  </a:solidFill>
                  <a:latin typeface="Montserrat"/>
                  <a:ea typeface="Montserrat"/>
                  <a:cs typeface="Montserrat"/>
                  <a:sym typeface="Montserrat"/>
                </a:rPr>
                <a:t>ề</a:t>
              </a:r>
              <a:r>
                <a:rPr lang="en-US" sz="2220" strike="noStrike" u="none">
                  <a:solidFill>
                    <a:srgbClr val="000000"/>
                  </a:solidFill>
                  <a:latin typeface="Montserrat"/>
                  <a:ea typeface="Montserrat"/>
                  <a:cs typeface="Montserrat"/>
                  <a:sym typeface="Montserrat"/>
                </a:rPr>
                <a:t>u</a:t>
              </a:r>
              <a:r>
                <a:rPr lang="en-US" sz="2220" strike="noStrike" u="none">
                  <a:solidFill>
                    <a:srgbClr val="000000"/>
                  </a:solidFill>
                  <a:latin typeface="Montserrat"/>
                  <a:ea typeface="Montserrat"/>
                  <a:cs typeface="Montserrat"/>
                  <a:sym typeface="Montserrat"/>
                </a:rPr>
                <a:t> </a:t>
              </a:r>
              <a:r>
                <a:rPr lang="en-US" sz="2220" strike="noStrike" u="none">
                  <a:solidFill>
                    <a:srgbClr val="000000"/>
                  </a:solidFill>
                  <a:latin typeface="Montserrat"/>
                  <a:ea typeface="Montserrat"/>
                  <a:cs typeface="Montserrat"/>
                  <a:sym typeface="Montserrat"/>
                </a:rPr>
                <a:t>s</a:t>
              </a:r>
              <a:r>
                <a:rPr lang="en-US" sz="2220" strike="noStrike" u="none">
                  <a:solidFill>
                    <a:srgbClr val="000000"/>
                  </a:solidFill>
                  <a:latin typeface="Montserrat"/>
                  <a:ea typeface="Montserrat"/>
                  <a:cs typeface="Montserrat"/>
                  <a:sym typeface="Montserrat"/>
                </a:rPr>
                <a:t>ự</a:t>
              </a:r>
              <a:r>
                <a:rPr lang="en-US" sz="2220" strike="noStrike" u="none">
                  <a:solidFill>
                    <a:srgbClr val="000000"/>
                  </a:solidFill>
                  <a:latin typeface="Montserrat"/>
                  <a:ea typeface="Montserrat"/>
                  <a:cs typeface="Montserrat"/>
                  <a:sym typeface="Montserrat"/>
                </a:rPr>
                <a:t> c</a:t>
              </a:r>
              <a:r>
                <a:rPr lang="en-US" sz="2220" strike="noStrike" u="none">
                  <a:solidFill>
                    <a:srgbClr val="000000"/>
                  </a:solidFill>
                  <a:latin typeface="Montserrat"/>
                  <a:ea typeface="Montserrat"/>
                  <a:cs typeface="Montserrat"/>
                  <a:sym typeface="Montserrat"/>
                </a:rPr>
                <a:t>ố</a:t>
              </a:r>
              <a:r>
                <a:rPr lang="en-US" sz="2220" strike="noStrike" u="none">
                  <a:solidFill>
                    <a:srgbClr val="000000"/>
                  </a:solidFill>
                  <a:latin typeface="Montserrat"/>
                  <a:ea typeface="Montserrat"/>
                  <a:cs typeface="Montserrat"/>
                  <a:sym typeface="Montserrat"/>
                </a:rPr>
                <a:t> </a:t>
              </a:r>
              <a:r>
                <a:rPr lang="en-US" sz="2220" strike="noStrike" u="none">
                  <a:solidFill>
                    <a:srgbClr val="000000"/>
                  </a:solidFill>
                  <a:latin typeface="Montserrat"/>
                  <a:ea typeface="Montserrat"/>
                  <a:cs typeface="Montserrat"/>
                  <a:sym typeface="Montserrat"/>
                </a:rPr>
                <a:t>k</a:t>
              </a:r>
              <a:r>
                <a:rPr lang="en-US" sz="2220" strike="noStrike" u="none">
                  <a:solidFill>
                    <a:srgbClr val="000000"/>
                  </a:solidFill>
                  <a:latin typeface="Montserrat"/>
                  <a:ea typeface="Montserrat"/>
                  <a:cs typeface="Montserrat"/>
                  <a:sym typeface="Montserrat"/>
                </a:rPr>
                <a:t>h</a:t>
              </a:r>
              <a:r>
                <a:rPr lang="en-US" sz="2220" strike="noStrike" u="none">
                  <a:solidFill>
                    <a:srgbClr val="000000"/>
                  </a:solidFill>
                  <a:latin typeface="Montserrat"/>
                  <a:ea typeface="Montserrat"/>
                  <a:cs typeface="Montserrat"/>
                  <a:sym typeface="Montserrat"/>
                </a:rPr>
                <a:t>ác n</a:t>
              </a:r>
              <a:r>
                <a:rPr lang="en-US" sz="2220" strike="noStrike" u="none">
                  <a:solidFill>
                    <a:srgbClr val="000000"/>
                  </a:solidFill>
                  <a:latin typeface="Montserrat"/>
                  <a:ea typeface="Montserrat"/>
                  <a:cs typeface="Montserrat"/>
                  <a:sym typeface="Montserrat"/>
                </a:rPr>
                <a:t>h</a:t>
              </a:r>
              <a:r>
                <a:rPr lang="en-US" sz="2220" strike="noStrike" u="none">
                  <a:solidFill>
                    <a:srgbClr val="000000"/>
                  </a:solidFill>
                  <a:latin typeface="Montserrat"/>
                  <a:ea typeface="Montserrat"/>
                  <a:cs typeface="Montserrat"/>
                  <a:sym typeface="Montserrat"/>
                </a:rPr>
                <a:t>au </a:t>
              </a:r>
              <a:r>
                <a:rPr lang="en-US" sz="2220" strike="noStrike" u="none">
                  <a:solidFill>
                    <a:srgbClr val="000000"/>
                  </a:solidFill>
                  <a:latin typeface="Montserrat"/>
                  <a:ea typeface="Montserrat"/>
                  <a:cs typeface="Montserrat"/>
                  <a:sym typeface="Montserrat"/>
                </a:rPr>
                <a:t>l</a:t>
              </a:r>
              <a:r>
                <a:rPr lang="en-US" sz="2220" strike="noStrike" u="none">
                  <a:solidFill>
                    <a:srgbClr val="000000"/>
                  </a:solidFill>
                  <a:latin typeface="Montserrat"/>
                  <a:ea typeface="Montserrat"/>
                  <a:cs typeface="Montserrat"/>
                  <a:sym typeface="Montserrat"/>
                </a:rPr>
                <a:t>àm nổ</a:t>
              </a:r>
              <a:r>
                <a:rPr lang="en-US" sz="2220" strike="noStrike" u="none">
                  <a:solidFill>
                    <a:srgbClr val="000000"/>
                  </a:solidFill>
                  <a:latin typeface="Montserrat"/>
                  <a:ea typeface="Montserrat"/>
                  <a:cs typeface="Montserrat"/>
                  <a:sym typeface="Montserrat"/>
                </a:rPr>
                <a:t>i </a:t>
              </a:r>
              <a:r>
                <a:rPr lang="en-US" sz="2220" strike="noStrike" u="none">
                  <a:solidFill>
                    <a:srgbClr val="000000"/>
                  </a:solidFill>
                  <a:latin typeface="Montserrat"/>
                  <a:ea typeface="Montserrat"/>
                  <a:cs typeface="Montserrat"/>
                  <a:sym typeface="Montserrat"/>
                </a:rPr>
                <a:t>bậ</a:t>
              </a:r>
              <a:r>
                <a:rPr lang="en-US" sz="2220" strike="noStrike" u="none">
                  <a:solidFill>
                    <a:srgbClr val="000000"/>
                  </a:solidFill>
                  <a:latin typeface="Montserrat"/>
                  <a:ea typeface="Montserrat"/>
                  <a:cs typeface="Montserrat"/>
                  <a:sym typeface="Montserrat"/>
                </a:rPr>
                <a:t>t</a:t>
              </a:r>
              <a:r>
                <a:rPr lang="en-US" sz="2220" strike="noStrike" u="none">
                  <a:solidFill>
                    <a:srgbClr val="000000"/>
                  </a:solidFill>
                  <a:latin typeface="Montserrat"/>
                  <a:ea typeface="Montserrat"/>
                  <a:cs typeface="Montserrat"/>
                  <a:sym typeface="Montserrat"/>
                </a:rPr>
                <a:t> n</a:t>
              </a:r>
              <a:r>
                <a:rPr lang="en-US" sz="2220" strike="noStrike" u="none">
                  <a:solidFill>
                    <a:srgbClr val="000000"/>
                  </a:solidFill>
                  <a:latin typeface="Montserrat"/>
                  <a:ea typeface="Montserrat"/>
                  <a:cs typeface="Montserrat"/>
                  <a:sym typeface="Montserrat"/>
                </a:rPr>
                <a:t>h</a:t>
              </a:r>
              <a:r>
                <a:rPr lang="en-US" sz="2220" strike="noStrike" u="none">
                  <a:solidFill>
                    <a:srgbClr val="000000"/>
                  </a:solidFill>
                  <a:latin typeface="Montserrat"/>
                  <a:ea typeface="Montserrat"/>
                  <a:cs typeface="Montserrat"/>
                  <a:sym typeface="Montserrat"/>
                </a:rPr>
                <a:t>ững</a:t>
              </a:r>
              <a:r>
                <a:rPr lang="en-US" sz="2220" strike="noStrike" u="none">
                  <a:solidFill>
                    <a:srgbClr val="000000"/>
                  </a:solidFill>
                  <a:latin typeface="Montserrat"/>
                  <a:ea typeface="Montserrat"/>
                  <a:cs typeface="Montserrat"/>
                  <a:sym typeface="Montserrat"/>
                </a:rPr>
                <a:t> </a:t>
              </a:r>
              <a:r>
                <a:rPr lang="en-US" sz="2220" strike="noStrike" u="none">
                  <a:solidFill>
                    <a:srgbClr val="000000"/>
                  </a:solidFill>
                  <a:latin typeface="Montserrat"/>
                  <a:ea typeface="Montserrat"/>
                  <a:cs typeface="Montserrat"/>
                  <a:sym typeface="Montserrat"/>
                </a:rPr>
                <a:t>hậu quả nghiêm trọng</a:t>
              </a:r>
              <a:r>
                <a:rPr lang="en-US" sz="2220" strike="noStrike" u="none">
                  <a:solidFill>
                    <a:srgbClr val="000000"/>
                  </a:solidFill>
                  <a:latin typeface="Montserrat"/>
                  <a:ea typeface="Montserrat"/>
                  <a:cs typeface="Montserrat"/>
                  <a:sym typeface="Montserrat"/>
                </a:rPr>
                <a:t>.</a:t>
              </a:r>
            </a:p>
          </p:txBody>
        </p:sp>
        <p:sp>
          <p:nvSpPr>
            <p:cNvPr name="TextBox 24" id="24"/>
            <p:cNvSpPr txBox="true"/>
            <p:nvPr/>
          </p:nvSpPr>
          <p:spPr>
            <a:xfrm rot="0">
              <a:off x="0" y="-19050"/>
              <a:ext cx="3835400" cy="464102"/>
            </a:xfrm>
            <a:prstGeom prst="rect">
              <a:avLst/>
            </a:prstGeom>
          </p:spPr>
          <p:txBody>
            <a:bodyPr anchor="t" rtlCol="false" tIns="0" lIns="0" bIns="0" rIns="0">
              <a:spAutoFit/>
            </a:bodyPr>
            <a:lstStyle/>
            <a:p>
              <a:pPr algn="ctr" marL="0" indent="0" lvl="0">
                <a:lnSpc>
                  <a:spcPts val="2886"/>
                </a:lnSpc>
                <a:spcBef>
                  <a:spcPct val="0"/>
                </a:spcBef>
              </a:pPr>
              <a:r>
                <a:rPr lang="en-US" b="true" sz="2220">
                  <a:solidFill>
                    <a:srgbClr val="000000"/>
                  </a:solidFill>
                  <a:latin typeface="Montserrat Ultra-Bold"/>
                  <a:ea typeface="Montserrat Ultra-Bold"/>
                  <a:cs typeface="Montserrat Ultra-Bold"/>
                  <a:sym typeface="Montserrat Ultra-Bold"/>
                </a:rPr>
                <a:t>Ví dụ thực tế</a:t>
              </a:r>
            </a:p>
          </p:txBody>
        </p:sp>
      </p:grpSp>
      <p:sp>
        <p:nvSpPr>
          <p:cNvPr name="TextBox 25" id="25"/>
          <p:cNvSpPr txBox="true"/>
          <p:nvPr/>
        </p:nvSpPr>
        <p:spPr>
          <a:xfrm rot="0">
            <a:off x="2105025" y="1562100"/>
            <a:ext cx="14077950" cy="819134"/>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Tổng quan về Code Injection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4357922" y="2621011"/>
            <a:ext cx="9572156" cy="6459639"/>
            <a:chOff x="0" y="0"/>
            <a:chExt cx="1347420" cy="909288"/>
          </a:xfrm>
        </p:grpSpPr>
        <p:sp>
          <p:nvSpPr>
            <p:cNvPr name="Freeform 6" id="6"/>
            <p:cNvSpPr/>
            <p:nvPr/>
          </p:nvSpPr>
          <p:spPr>
            <a:xfrm flipH="false" flipV="false" rot="0">
              <a:off x="0" y="0"/>
              <a:ext cx="1347420" cy="909288"/>
            </a:xfrm>
            <a:custGeom>
              <a:avLst/>
              <a:gdLst/>
              <a:ahLst/>
              <a:cxnLst/>
              <a:rect r="r" b="b" t="t" l="l"/>
              <a:pathLst>
                <a:path h="909288" w="1347420">
                  <a:moveTo>
                    <a:pt x="40440" y="0"/>
                  </a:moveTo>
                  <a:lnTo>
                    <a:pt x="1306980" y="0"/>
                  </a:lnTo>
                  <a:cubicBezTo>
                    <a:pt x="1317705" y="0"/>
                    <a:pt x="1327991" y="4261"/>
                    <a:pt x="1335575" y="11845"/>
                  </a:cubicBezTo>
                  <a:cubicBezTo>
                    <a:pt x="1343159" y="19428"/>
                    <a:pt x="1347420" y="29714"/>
                    <a:pt x="1347420" y="40440"/>
                  </a:cubicBezTo>
                  <a:lnTo>
                    <a:pt x="1347420" y="868848"/>
                  </a:lnTo>
                  <a:cubicBezTo>
                    <a:pt x="1347420" y="891182"/>
                    <a:pt x="1329314" y="909288"/>
                    <a:pt x="1306980" y="909288"/>
                  </a:cubicBezTo>
                  <a:lnTo>
                    <a:pt x="40440" y="909288"/>
                  </a:lnTo>
                  <a:cubicBezTo>
                    <a:pt x="29714" y="909288"/>
                    <a:pt x="19428" y="905027"/>
                    <a:pt x="11845" y="897443"/>
                  </a:cubicBezTo>
                  <a:cubicBezTo>
                    <a:pt x="4261" y="889859"/>
                    <a:pt x="0" y="879573"/>
                    <a:pt x="0" y="868848"/>
                  </a:cubicBezTo>
                  <a:lnTo>
                    <a:pt x="0" y="40440"/>
                  </a:lnTo>
                  <a:cubicBezTo>
                    <a:pt x="0" y="29714"/>
                    <a:pt x="4261" y="19428"/>
                    <a:pt x="11845" y="11845"/>
                  </a:cubicBezTo>
                  <a:cubicBezTo>
                    <a:pt x="19428" y="4261"/>
                    <a:pt x="29714" y="0"/>
                    <a:pt x="40440" y="0"/>
                  </a:cubicBezTo>
                  <a:close/>
                </a:path>
              </a:pathLst>
            </a:custGeom>
            <a:blipFill>
              <a:blip r:embed="rId2"/>
              <a:stretch>
                <a:fillRect l="0" t="-3068" r="0" b="-3068"/>
              </a:stretch>
            </a:blipFill>
            <a:ln w="38100" cap="rnd">
              <a:solidFill>
                <a:srgbClr val="000000"/>
              </a:solidFill>
              <a:prstDash val="solid"/>
              <a:round/>
            </a:ln>
          </p:spPr>
        </p:sp>
      </p:grpSp>
      <p:sp>
        <p:nvSpPr>
          <p:cNvPr name="TextBox 7" id="7"/>
          <p:cNvSpPr txBox="true"/>
          <p:nvPr/>
        </p:nvSpPr>
        <p:spPr>
          <a:xfrm rot="0">
            <a:off x="2105025" y="1562100"/>
            <a:ext cx="14077950" cy="819134"/>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Ví dụ Code Injection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1800225" y="3157599"/>
            <a:ext cx="6057900" cy="3415582"/>
            <a:chOff x="0" y="0"/>
            <a:chExt cx="8077200" cy="4554110"/>
          </a:xfrm>
        </p:grpSpPr>
        <p:sp>
          <p:nvSpPr>
            <p:cNvPr name="TextBox 6" id="6"/>
            <p:cNvSpPr txBox="true"/>
            <p:nvPr/>
          </p:nvSpPr>
          <p:spPr>
            <a:xfrm rot="0">
              <a:off x="0" y="3013666"/>
              <a:ext cx="8077200" cy="1540444"/>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Montserrat"/>
                  <a:ea typeface="Montserrat"/>
                  <a:cs typeface="Montserrat"/>
                  <a:sym typeface="Montserrat"/>
                </a:rPr>
                <a:t>Theo trang của OWASP thống kế năm  2015 thì lỗ hỏng trong các hệ thống được phân loại là Code Injection</a:t>
              </a:r>
            </a:p>
          </p:txBody>
        </p:sp>
        <p:sp>
          <p:nvSpPr>
            <p:cNvPr name="TextBox 7" id="7"/>
            <p:cNvSpPr txBox="true"/>
            <p:nvPr/>
          </p:nvSpPr>
          <p:spPr>
            <a:xfrm rot="0">
              <a:off x="0" y="1863725"/>
              <a:ext cx="8077200" cy="1067391"/>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Codec Pro Ultra-Bold"/>
                  <a:ea typeface="Codec Pro Ultra-Bold"/>
                  <a:cs typeface="Codec Pro Ultra-Bold"/>
                  <a:sym typeface="Codec Pro Ultra-Bold"/>
                </a:rPr>
                <a:t>Các lỗ hỏng trên hệ thống được phân loại là Code Injection</a:t>
              </a:r>
            </a:p>
          </p:txBody>
        </p:sp>
        <p:sp>
          <p:nvSpPr>
            <p:cNvPr name="TextBox 8" id="8"/>
            <p:cNvSpPr txBox="true"/>
            <p:nvPr/>
          </p:nvSpPr>
          <p:spPr>
            <a:xfrm rot="0">
              <a:off x="0" y="-85725"/>
              <a:ext cx="8077200" cy="1609725"/>
            </a:xfrm>
            <a:prstGeom prst="rect">
              <a:avLst/>
            </a:prstGeom>
          </p:spPr>
          <p:txBody>
            <a:bodyPr anchor="t" rtlCol="false" tIns="0" lIns="0" bIns="0" rIns="0">
              <a:spAutoFit/>
            </a:bodyPr>
            <a:lstStyle/>
            <a:p>
              <a:pPr algn="ctr" marL="0" indent="0" lvl="0">
                <a:lnSpc>
                  <a:spcPts val="9000"/>
                </a:lnSpc>
              </a:pPr>
              <a:r>
                <a:rPr lang="en-US" b="true" sz="7500" spc="-187">
                  <a:solidFill>
                    <a:srgbClr val="000000"/>
                  </a:solidFill>
                  <a:latin typeface="Gatwick Bold"/>
                  <a:ea typeface="Gatwick Bold"/>
                  <a:cs typeface="Gatwick Bold"/>
                  <a:sym typeface="Gatwick Bold"/>
                </a:rPr>
                <a:t>5</a:t>
              </a:r>
              <a:r>
                <a:rPr lang="en-US" b="true" sz="7500" spc="-187">
                  <a:solidFill>
                    <a:srgbClr val="000000"/>
                  </a:solidFill>
                  <a:latin typeface="Gatwick Bold"/>
                  <a:ea typeface="Gatwick Bold"/>
                  <a:cs typeface="Gatwick Bold"/>
                  <a:sym typeface="Gatwick Bold"/>
                </a:rPr>
                <a:t>%</a:t>
              </a:r>
            </a:p>
          </p:txBody>
        </p:sp>
      </p:grpSp>
      <p:grpSp>
        <p:nvGrpSpPr>
          <p:cNvPr name="Group 9" id="9"/>
          <p:cNvGrpSpPr/>
          <p:nvPr/>
        </p:nvGrpSpPr>
        <p:grpSpPr>
          <a:xfrm rot="0">
            <a:off x="8991600" y="1562100"/>
            <a:ext cx="7496175" cy="7162800"/>
            <a:chOff x="0" y="0"/>
            <a:chExt cx="1055195" cy="1008268"/>
          </a:xfrm>
        </p:grpSpPr>
        <p:sp>
          <p:nvSpPr>
            <p:cNvPr name="Freeform 10" id="10"/>
            <p:cNvSpPr/>
            <p:nvPr/>
          </p:nvSpPr>
          <p:spPr>
            <a:xfrm flipH="false" flipV="false" rot="0">
              <a:off x="0" y="0"/>
              <a:ext cx="1055195" cy="1008268"/>
            </a:xfrm>
            <a:custGeom>
              <a:avLst/>
              <a:gdLst/>
              <a:ahLst/>
              <a:cxnLst/>
              <a:rect r="r" b="b" t="t" l="l"/>
              <a:pathLst>
                <a:path h="1008268" w="1055195">
                  <a:moveTo>
                    <a:pt x="36147" y="0"/>
                  </a:moveTo>
                  <a:lnTo>
                    <a:pt x="1019048" y="0"/>
                  </a:lnTo>
                  <a:cubicBezTo>
                    <a:pt x="1028635" y="0"/>
                    <a:pt x="1037829" y="3808"/>
                    <a:pt x="1044608" y="10587"/>
                  </a:cubicBezTo>
                  <a:cubicBezTo>
                    <a:pt x="1051387" y="17366"/>
                    <a:pt x="1055195" y="26561"/>
                    <a:pt x="1055195" y="36147"/>
                  </a:cubicBezTo>
                  <a:lnTo>
                    <a:pt x="1055195" y="972121"/>
                  </a:lnTo>
                  <a:cubicBezTo>
                    <a:pt x="1055195" y="992084"/>
                    <a:pt x="1039012" y="1008268"/>
                    <a:pt x="1019048" y="1008268"/>
                  </a:cubicBezTo>
                  <a:lnTo>
                    <a:pt x="36147" y="1008268"/>
                  </a:lnTo>
                  <a:cubicBezTo>
                    <a:pt x="16184" y="1008268"/>
                    <a:pt x="0" y="992084"/>
                    <a:pt x="0" y="972121"/>
                  </a:cubicBezTo>
                  <a:lnTo>
                    <a:pt x="0" y="36147"/>
                  </a:lnTo>
                  <a:cubicBezTo>
                    <a:pt x="0" y="16184"/>
                    <a:pt x="16184" y="0"/>
                    <a:pt x="36147" y="0"/>
                  </a:cubicBezTo>
                  <a:close/>
                </a:path>
              </a:pathLst>
            </a:custGeom>
            <a:blipFill>
              <a:blip r:embed="rId2"/>
              <a:stretch>
                <a:fillRect l="-36848" t="-2017" r="-17268" b="-5441"/>
              </a:stretch>
            </a:blipFill>
            <a:ln w="38100" cap="rnd">
              <a:solidFill>
                <a:srgbClr val="000000"/>
              </a:solidFill>
              <a:prstDash val="solid"/>
              <a:round/>
            </a:ln>
          </p:spPr>
        </p:sp>
      </p:grpSp>
    </p:spTree>
  </p:cSld>
  <p:clrMapOvr>
    <a:masterClrMapping/>
  </p:clrMapOvr>
</p:sld>
</file>

<file path=ppt/slides/slide17.xml><?xml version="1.0" encoding="utf-8"?>
<p:sld xmlns:p="http://schemas.openxmlformats.org/presentationml/2006/main" xmlns:a="http://schemas.openxmlformats.org/drawingml/2006/main">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1800225" y="3764449"/>
            <a:ext cx="4717524" cy="4960451"/>
            <a:chOff x="0" y="0"/>
            <a:chExt cx="1242476" cy="1306456"/>
          </a:xfrm>
        </p:grpSpPr>
        <p:sp>
          <p:nvSpPr>
            <p:cNvPr name="Freeform 6" id="6"/>
            <p:cNvSpPr/>
            <p:nvPr/>
          </p:nvSpPr>
          <p:spPr>
            <a:xfrm flipH="false" flipV="false" rot="0">
              <a:off x="0" y="0"/>
              <a:ext cx="1242476" cy="1306456"/>
            </a:xfrm>
            <a:custGeom>
              <a:avLst/>
              <a:gdLst/>
              <a:ahLst/>
              <a:cxnLst/>
              <a:rect r="r" b="b" t="t" l="l"/>
              <a:pathLst>
                <a:path h="1306456" w="1242476">
                  <a:moveTo>
                    <a:pt x="82055" y="0"/>
                  </a:moveTo>
                  <a:lnTo>
                    <a:pt x="1160421" y="0"/>
                  </a:lnTo>
                  <a:cubicBezTo>
                    <a:pt x="1182183" y="0"/>
                    <a:pt x="1203054" y="8645"/>
                    <a:pt x="1218442" y="24033"/>
                  </a:cubicBezTo>
                  <a:cubicBezTo>
                    <a:pt x="1233831" y="39422"/>
                    <a:pt x="1242476" y="60293"/>
                    <a:pt x="1242476" y="82055"/>
                  </a:cubicBezTo>
                  <a:lnTo>
                    <a:pt x="1242476" y="1224401"/>
                  </a:lnTo>
                  <a:cubicBezTo>
                    <a:pt x="1242476" y="1246164"/>
                    <a:pt x="1233831" y="1267035"/>
                    <a:pt x="1218442" y="1282423"/>
                  </a:cubicBezTo>
                  <a:cubicBezTo>
                    <a:pt x="1203054" y="1297811"/>
                    <a:pt x="1182183" y="1306456"/>
                    <a:pt x="1160421" y="1306456"/>
                  </a:cubicBezTo>
                  <a:lnTo>
                    <a:pt x="82055" y="1306456"/>
                  </a:lnTo>
                  <a:cubicBezTo>
                    <a:pt x="60293" y="1306456"/>
                    <a:pt x="39422" y="1297811"/>
                    <a:pt x="24033" y="1282423"/>
                  </a:cubicBezTo>
                  <a:cubicBezTo>
                    <a:pt x="8645" y="1267035"/>
                    <a:pt x="0" y="1246164"/>
                    <a:pt x="0" y="1224401"/>
                  </a:cubicBezTo>
                  <a:lnTo>
                    <a:pt x="0" y="82055"/>
                  </a:lnTo>
                  <a:cubicBezTo>
                    <a:pt x="0" y="60293"/>
                    <a:pt x="8645" y="39422"/>
                    <a:pt x="24033" y="24033"/>
                  </a:cubicBezTo>
                  <a:cubicBezTo>
                    <a:pt x="39422" y="8645"/>
                    <a:pt x="60293" y="0"/>
                    <a:pt x="82055" y="0"/>
                  </a:cubicBezTo>
                  <a:close/>
                </a:path>
              </a:pathLst>
            </a:custGeom>
            <a:solidFill>
              <a:srgbClr val="000000">
                <a:alpha val="0"/>
              </a:srgbClr>
            </a:solidFill>
            <a:ln w="38100" cap="rnd">
              <a:solidFill>
                <a:srgbClr val="000000"/>
              </a:solidFill>
              <a:prstDash val="solid"/>
              <a:round/>
            </a:ln>
          </p:spPr>
        </p:sp>
        <p:sp>
          <p:nvSpPr>
            <p:cNvPr name="TextBox 7" id="7"/>
            <p:cNvSpPr txBox="true"/>
            <p:nvPr/>
          </p:nvSpPr>
          <p:spPr>
            <a:xfrm>
              <a:off x="0" y="-66675"/>
              <a:ext cx="1242476" cy="1373131"/>
            </a:xfrm>
            <a:prstGeom prst="rect">
              <a:avLst/>
            </a:prstGeom>
          </p:spPr>
          <p:txBody>
            <a:bodyPr anchor="ctr" rtlCol="false" tIns="127000" lIns="127000" bIns="127000" rIns="127000"/>
            <a:lstStyle/>
            <a:p>
              <a:pPr algn="ctr" marL="0" indent="0" lvl="0">
                <a:lnSpc>
                  <a:spcPts val="3120"/>
                </a:lnSpc>
                <a:spcBef>
                  <a:spcPct val="0"/>
                </a:spcBef>
              </a:pPr>
            </a:p>
          </p:txBody>
        </p:sp>
      </p:grpSp>
      <p:grpSp>
        <p:nvGrpSpPr>
          <p:cNvPr name="Group 8" id="8"/>
          <p:cNvGrpSpPr/>
          <p:nvPr/>
        </p:nvGrpSpPr>
        <p:grpSpPr>
          <a:xfrm rot="0">
            <a:off x="6785238" y="3764449"/>
            <a:ext cx="4717524" cy="4960451"/>
            <a:chOff x="0" y="0"/>
            <a:chExt cx="1242476" cy="1306456"/>
          </a:xfrm>
        </p:grpSpPr>
        <p:sp>
          <p:nvSpPr>
            <p:cNvPr name="Freeform 9" id="9"/>
            <p:cNvSpPr/>
            <p:nvPr/>
          </p:nvSpPr>
          <p:spPr>
            <a:xfrm flipH="false" flipV="false" rot="0">
              <a:off x="0" y="0"/>
              <a:ext cx="1242476" cy="1306456"/>
            </a:xfrm>
            <a:custGeom>
              <a:avLst/>
              <a:gdLst/>
              <a:ahLst/>
              <a:cxnLst/>
              <a:rect r="r" b="b" t="t" l="l"/>
              <a:pathLst>
                <a:path h="1306456" w="1242476">
                  <a:moveTo>
                    <a:pt x="82055" y="0"/>
                  </a:moveTo>
                  <a:lnTo>
                    <a:pt x="1160421" y="0"/>
                  </a:lnTo>
                  <a:cubicBezTo>
                    <a:pt x="1182183" y="0"/>
                    <a:pt x="1203054" y="8645"/>
                    <a:pt x="1218442" y="24033"/>
                  </a:cubicBezTo>
                  <a:cubicBezTo>
                    <a:pt x="1233831" y="39422"/>
                    <a:pt x="1242476" y="60293"/>
                    <a:pt x="1242476" y="82055"/>
                  </a:cubicBezTo>
                  <a:lnTo>
                    <a:pt x="1242476" y="1224401"/>
                  </a:lnTo>
                  <a:cubicBezTo>
                    <a:pt x="1242476" y="1246164"/>
                    <a:pt x="1233831" y="1267035"/>
                    <a:pt x="1218442" y="1282423"/>
                  </a:cubicBezTo>
                  <a:cubicBezTo>
                    <a:pt x="1203054" y="1297811"/>
                    <a:pt x="1182183" y="1306456"/>
                    <a:pt x="1160421" y="1306456"/>
                  </a:cubicBezTo>
                  <a:lnTo>
                    <a:pt x="82055" y="1306456"/>
                  </a:lnTo>
                  <a:cubicBezTo>
                    <a:pt x="60293" y="1306456"/>
                    <a:pt x="39422" y="1297811"/>
                    <a:pt x="24033" y="1282423"/>
                  </a:cubicBezTo>
                  <a:cubicBezTo>
                    <a:pt x="8645" y="1267035"/>
                    <a:pt x="0" y="1246164"/>
                    <a:pt x="0" y="1224401"/>
                  </a:cubicBezTo>
                  <a:lnTo>
                    <a:pt x="0" y="82055"/>
                  </a:lnTo>
                  <a:cubicBezTo>
                    <a:pt x="0" y="60293"/>
                    <a:pt x="8645" y="39422"/>
                    <a:pt x="24033" y="24033"/>
                  </a:cubicBezTo>
                  <a:cubicBezTo>
                    <a:pt x="39422" y="8645"/>
                    <a:pt x="60293" y="0"/>
                    <a:pt x="82055" y="0"/>
                  </a:cubicBezTo>
                  <a:close/>
                </a:path>
              </a:pathLst>
            </a:custGeom>
            <a:solidFill>
              <a:srgbClr val="000000">
                <a:alpha val="0"/>
              </a:srgbClr>
            </a:solidFill>
            <a:ln w="38100" cap="rnd">
              <a:solidFill>
                <a:srgbClr val="000000"/>
              </a:solidFill>
              <a:prstDash val="solid"/>
              <a:round/>
            </a:ln>
          </p:spPr>
        </p:sp>
        <p:sp>
          <p:nvSpPr>
            <p:cNvPr name="TextBox 10" id="10"/>
            <p:cNvSpPr txBox="true"/>
            <p:nvPr/>
          </p:nvSpPr>
          <p:spPr>
            <a:xfrm>
              <a:off x="0" y="-66675"/>
              <a:ext cx="1242476" cy="1373131"/>
            </a:xfrm>
            <a:prstGeom prst="rect">
              <a:avLst/>
            </a:prstGeom>
          </p:spPr>
          <p:txBody>
            <a:bodyPr anchor="ctr" rtlCol="false" tIns="127000" lIns="127000" bIns="127000" rIns="127000"/>
            <a:lstStyle/>
            <a:p>
              <a:pPr algn="ctr" marL="0" indent="0" lvl="0">
                <a:lnSpc>
                  <a:spcPts val="3120"/>
                </a:lnSpc>
                <a:spcBef>
                  <a:spcPct val="0"/>
                </a:spcBef>
              </a:pPr>
            </a:p>
          </p:txBody>
        </p:sp>
      </p:grpSp>
      <p:grpSp>
        <p:nvGrpSpPr>
          <p:cNvPr name="Group 11" id="11"/>
          <p:cNvGrpSpPr/>
          <p:nvPr/>
        </p:nvGrpSpPr>
        <p:grpSpPr>
          <a:xfrm rot="0">
            <a:off x="11770251" y="3764449"/>
            <a:ext cx="4717524" cy="4960451"/>
            <a:chOff x="0" y="0"/>
            <a:chExt cx="1242476" cy="1306456"/>
          </a:xfrm>
        </p:grpSpPr>
        <p:sp>
          <p:nvSpPr>
            <p:cNvPr name="Freeform 12" id="12"/>
            <p:cNvSpPr/>
            <p:nvPr/>
          </p:nvSpPr>
          <p:spPr>
            <a:xfrm flipH="false" flipV="false" rot="0">
              <a:off x="0" y="0"/>
              <a:ext cx="1242476" cy="1306456"/>
            </a:xfrm>
            <a:custGeom>
              <a:avLst/>
              <a:gdLst/>
              <a:ahLst/>
              <a:cxnLst/>
              <a:rect r="r" b="b" t="t" l="l"/>
              <a:pathLst>
                <a:path h="1306456" w="1242476">
                  <a:moveTo>
                    <a:pt x="82055" y="0"/>
                  </a:moveTo>
                  <a:lnTo>
                    <a:pt x="1160421" y="0"/>
                  </a:lnTo>
                  <a:cubicBezTo>
                    <a:pt x="1182183" y="0"/>
                    <a:pt x="1203054" y="8645"/>
                    <a:pt x="1218442" y="24033"/>
                  </a:cubicBezTo>
                  <a:cubicBezTo>
                    <a:pt x="1233831" y="39422"/>
                    <a:pt x="1242476" y="60293"/>
                    <a:pt x="1242476" y="82055"/>
                  </a:cubicBezTo>
                  <a:lnTo>
                    <a:pt x="1242476" y="1224401"/>
                  </a:lnTo>
                  <a:cubicBezTo>
                    <a:pt x="1242476" y="1246164"/>
                    <a:pt x="1233831" y="1267035"/>
                    <a:pt x="1218442" y="1282423"/>
                  </a:cubicBezTo>
                  <a:cubicBezTo>
                    <a:pt x="1203054" y="1297811"/>
                    <a:pt x="1182183" y="1306456"/>
                    <a:pt x="1160421" y="1306456"/>
                  </a:cubicBezTo>
                  <a:lnTo>
                    <a:pt x="82055" y="1306456"/>
                  </a:lnTo>
                  <a:cubicBezTo>
                    <a:pt x="60293" y="1306456"/>
                    <a:pt x="39422" y="1297811"/>
                    <a:pt x="24033" y="1282423"/>
                  </a:cubicBezTo>
                  <a:cubicBezTo>
                    <a:pt x="8645" y="1267035"/>
                    <a:pt x="0" y="1246164"/>
                    <a:pt x="0" y="1224401"/>
                  </a:cubicBezTo>
                  <a:lnTo>
                    <a:pt x="0" y="82055"/>
                  </a:lnTo>
                  <a:cubicBezTo>
                    <a:pt x="0" y="60293"/>
                    <a:pt x="8645" y="39422"/>
                    <a:pt x="24033" y="24033"/>
                  </a:cubicBezTo>
                  <a:cubicBezTo>
                    <a:pt x="39422" y="8645"/>
                    <a:pt x="60293" y="0"/>
                    <a:pt x="82055" y="0"/>
                  </a:cubicBezTo>
                  <a:close/>
                </a:path>
              </a:pathLst>
            </a:custGeom>
            <a:solidFill>
              <a:srgbClr val="000000">
                <a:alpha val="0"/>
              </a:srgbClr>
            </a:solidFill>
            <a:ln w="38100" cap="rnd">
              <a:solidFill>
                <a:srgbClr val="000000"/>
              </a:solidFill>
              <a:prstDash val="solid"/>
              <a:round/>
            </a:ln>
          </p:spPr>
        </p:sp>
        <p:sp>
          <p:nvSpPr>
            <p:cNvPr name="TextBox 13" id="13"/>
            <p:cNvSpPr txBox="true"/>
            <p:nvPr/>
          </p:nvSpPr>
          <p:spPr>
            <a:xfrm>
              <a:off x="0" y="-66675"/>
              <a:ext cx="1242476" cy="1373131"/>
            </a:xfrm>
            <a:prstGeom prst="rect">
              <a:avLst/>
            </a:prstGeom>
          </p:spPr>
          <p:txBody>
            <a:bodyPr anchor="ctr" rtlCol="false" tIns="127000" lIns="127000" bIns="127000" rIns="127000"/>
            <a:lstStyle/>
            <a:p>
              <a:pPr algn="ctr" marL="0" indent="0" lvl="0">
                <a:lnSpc>
                  <a:spcPts val="3120"/>
                </a:lnSpc>
                <a:spcBef>
                  <a:spcPct val="0"/>
                </a:spcBef>
              </a:pPr>
            </a:p>
          </p:txBody>
        </p:sp>
      </p:grpSp>
      <p:sp>
        <p:nvSpPr>
          <p:cNvPr name="TextBox 14" id="14"/>
          <p:cNvSpPr txBox="true"/>
          <p:nvPr/>
        </p:nvSpPr>
        <p:spPr>
          <a:xfrm rot="0">
            <a:off x="2105025" y="1562100"/>
            <a:ext cx="14077950" cy="819134"/>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Biện pháp phòng chống Code Injection</a:t>
            </a:r>
          </a:p>
        </p:txBody>
      </p:sp>
      <p:grpSp>
        <p:nvGrpSpPr>
          <p:cNvPr name="Group 15" id="15"/>
          <p:cNvGrpSpPr/>
          <p:nvPr/>
        </p:nvGrpSpPr>
        <p:grpSpPr>
          <a:xfrm rot="0">
            <a:off x="2178450" y="4248150"/>
            <a:ext cx="3961075" cy="3529789"/>
            <a:chOff x="0" y="0"/>
            <a:chExt cx="5281434" cy="4706386"/>
          </a:xfrm>
        </p:grpSpPr>
        <p:sp>
          <p:nvSpPr>
            <p:cNvPr name="TextBox 16" id="16"/>
            <p:cNvSpPr txBox="true"/>
            <p:nvPr/>
          </p:nvSpPr>
          <p:spPr>
            <a:xfrm rot="0">
              <a:off x="0" y="1603908"/>
              <a:ext cx="5281434" cy="3102478"/>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Montserrat"/>
                  <a:ea typeface="Montserrat"/>
                  <a:cs typeface="Montserrat"/>
                  <a:sym typeface="Montserrat"/>
                </a:rPr>
                <a:t>Q</a:t>
              </a:r>
              <a:r>
                <a:rPr lang="en-US" sz="2400">
                  <a:solidFill>
                    <a:srgbClr val="000000"/>
                  </a:solidFill>
                  <a:latin typeface="Montserrat"/>
                  <a:ea typeface="Montserrat"/>
                  <a:cs typeface="Montserrat"/>
                  <a:sym typeface="Montserrat"/>
                </a:rPr>
                <a:t>uét các trường đầu vào để phát hiện đoạn mã có khả năng bị thực thi, như &lt;?php ... ?&gt;, eval(, hoặc các ký tự escape dùng để chèn mã script.</a:t>
              </a:r>
            </a:p>
          </p:txBody>
        </p:sp>
        <p:sp>
          <p:nvSpPr>
            <p:cNvPr name="TextBox 17" id="17"/>
            <p:cNvSpPr txBox="true"/>
            <p:nvPr/>
          </p:nvSpPr>
          <p:spPr>
            <a:xfrm rot="0">
              <a:off x="0" y="-66675"/>
              <a:ext cx="5281434" cy="1588069"/>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Codec Pro Ultra-Bold"/>
                  <a:ea typeface="Codec Pro Ultra-Bold"/>
                  <a:cs typeface="Codec Pro Ultra-Bold"/>
                  <a:sym typeface="Codec Pro Ultra-Bold"/>
                </a:rPr>
                <a:t>Phâ</a:t>
              </a:r>
              <a:r>
                <a:rPr lang="en-US" b="true" sz="2400">
                  <a:solidFill>
                    <a:srgbClr val="000000"/>
                  </a:solidFill>
                  <a:latin typeface="Codec Pro Ultra-Bold"/>
                  <a:ea typeface="Codec Pro Ultra-Bold"/>
                  <a:cs typeface="Codec Pro Ultra-Bold"/>
                  <a:sym typeface="Codec Pro Ultra-Bold"/>
                </a:rPr>
                <a:t>n tích dữ liệu gửi lên để tìm mẫu code nguy hiểm</a:t>
              </a:r>
            </a:p>
          </p:txBody>
        </p:sp>
      </p:grpSp>
      <p:grpSp>
        <p:nvGrpSpPr>
          <p:cNvPr name="Group 18" id="18"/>
          <p:cNvGrpSpPr/>
          <p:nvPr/>
        </p:nvGrpSpPr>
        <p:grpSpPr>
          <a:xfrm rot="0">
            <a:off x="7163462" y="4248150"/>
            <a:ext cx="3961075" cy="3920325"/>
            <a:chOff x="0" y="0"/>
            <a:chExt cx="5281434" cy="5227100"/>
          </a:xfrm>
        </p:grpSpPr>
        <p:sp>
          <p:nvSpPr>
            <p:cNvPr name="TextBox 19" id="19"/>
            <p:cNvSpPr txBox="true"/>
            <p:nvPr/>
          </p:nvSpPr>
          <p:spPr>
            <a:xfrm rot="0">
              <a:off x="0" y="1083266"/>
              <a:ext cx="5281434" cy="4143834"/>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Montserrat"/>
                  <a:ea typeface="Montserrat"/>
                  <a:cs typeface="Montserrat"/>
                  <a:sym typeface="Montserrat"/>
                </a:rPr>
                <a:t>Chặn các </a:t>
              </a:r>
              <a:r>
                <a:rPr lang="en-US" sz="2400">
                  <a:solidFill>
                    <a:srgbClr val="000000"/>
                  </a:solidFill>
                  <a:latin typeface="Montserrat"/>
                  <a:ea typeface="Montserrat"/>
                  <a:cs typeface="Montserrat"/>
                  <a:sym typeface="Montserrat"/>
                </a:rPr>
                <a:t>request chứa đoạn mã động nguy hiểm (JS, PHP, Python...) trước khi chúng tới ứng dụng, ngăn tấn công Code Injection hoặc Remote Code Execution (RCE).</a:t>
              </a:r>
            </a:p>
          </p:txBody>
        </p:sp>
        <p:sp>
          <p:nvSpPr>
            <p:cNvPr name="TextBox 20" id="20"/>
            <p:cNvSpPr txBox="true"/>
            <p:nvPr/>
          </p:nvSpPr>
          <p:spPr>
            <a:xfrm rot="0">
              <a:off x="0" y="-66675"/>
              <a:ext cx="5281434" cy="1067391"/>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Codec Pro Ultra-Bold"/>
                  <a:ea typeface="Codec Pro Ultra-Bold"/>
                  <a:cs typeface="Codec Pro Ultra-Bold"/>
                  <a:sym typeface="Codec Pro Ultra-Bold"/>
                </a:rPr>
                <a:t>Ngăn thực thi </a:t>
              </a:r>
              <a:r>
                <a:rPr lang="en-US" b="true" sz="2400">
                  <a:solidFill>
                    <a:srgbClr val="000000"/>
                  </a:solidFill>
                  <a:latin typeface="Codec Pro Ultra-Bold"/>
                  <a:ea typeface="Codec Pro Ultra-Bold"/>
                  <a:cs typeface="Codec Pro Ultra-Bold"/>
                  <a:sym typeface="Codec Pro Ultra-Bold"/>
                </a:rPr>
                <a:t>script chèn vào từ client</a:t>
              </a:r>
            </a:p>
          </p:txBody>
        </p:sp>
      </p:grpSp>
      <p:grpSp>
        <p:nvGrpSpPr>
          <p:cNvPr name="Group 21" id="21"/>
          <p:cNvGrpSpPr/>
          <p:nvPr/>
        </p:nvGrpSpPr>
        <p:grpSpPr>
          <a:xfrm rot="0">
            <a:off x="12148475" y="4248150"/>
            <a:ext cx="3961075" cy="3920325"/>
            <a:chOff x="0" y="0"/>
            <a:chExt cx="5281434" cy="5227100"/>
          </a:xfrm>
        </p:grpSpPr>
        <p:sp>
          <p:nvSpPr>
            <p:cNvPr name="TextBox 22" id="22"/>
            <p:cNvSpPr txBox="true"/>
            <p:nvPr/>
          </p:nvSpPr>
          <p:spPr>
            <a:xfrm rot="0">
              <a:off x="0" y="1083266"/>
              <a:ext cx="5281434" cy="4143834"/>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Montserrat"/>
                  <a:ea typeface="Montserrat"/>
                  <a:cs typeface="Montserrat"/>
                  <a:sym typeface="Montserrat"/>
                </a:rPr>
                <a:t>Có</a:t>
              </a:r>
              <a:r>
                <a:rPr lang="en-US" sz="2400">
                  <a:solidFill>
                    <a:srgbClr val="000000"/>
                  </a:solidFill>
                  <a:latin typeface="Montserrat"/>
                  <a:ea typeface="Montserrat"/>
                  <a:cs typeface="Montserrat"/>
                  <a:sym typeface="Montserrat"/>
                </a:rPr>
                <a:t> thể phối hợp với các header như Content-Security-Policy hoặc X-Content-Type-Options để hạn chế khả năng chạy mã độc, củng cố phòng tuyến trước Code Injection</a:t>
              </a:r>
            </a:p>
          </p:txBody>
        </p:sp>
        <p:sp>
          <p:nvSpPr>
            <p:cNvPr name="TextBox 23" id="23"/>
            <p:cNvSpPr txBox="true"/>
            <p:nvPr/>
          </p:nvSpPr>
          <p:spPr>
            <a:xfrm rot="0">
              <a:off x="0" y="-66675"/>
              <a:ext cx="5281434" cy="1067391"/>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Codec Pro Ultra-Bold"/>
                  <a:ea typeface="Codec Pro Ultra-Bold"/>
                  <a:cs typeface="Codec Pro Ultra-Bold"/>
                  <a:sym typeface="Codec Pro Ultra-Bold"/>
                </a:rPr>
                <a:t>Kết hợp vớ</a:t>
              </a:r>
              <a:r>
                <a:rPr lang="en-US" b="true" sz="2400">
                  <a:solidFill>
                    <a:srgbClr val="000000"/>
                  </a:solidFill>
                  <a:latin typeface="Codec Pro Ultra-Bold"/>
                  <a:ea typeface="Codec Pro Ultra-Bold"/>
                  <a:cs typeface="Codec Pro Ultra-Bold"/>
                  <a:sym typeface="Codec Pro Ultra-Bold"/>
                </a:rPr>
                <a:t>i chính sách bảo mật nội dung (CSP)</a:t>
              </a:r>
            </a:p>
          </p:txBody>
        </p:sp>
      </p:grpSp>
    </p:spTree>
  </p:cSld>
  <p:clrMapOvr>
    <a:masterClrMapping/>
  </p:clrMapOvr>
</p:sld>
</file>

<file path=ppt/slides/slide18.xml><?xml version="1.0" encoding="utf-8"?>
<p:sld xmlns:p="http://schemas.openxmlformats.org/presentationml/2006/main" xmlns:a="http://schemas.openxmlformats.org/drawingml/2006/main">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sp>
        <p:nvSpPr>
          <p:cNvPr name="TextBox 5" id="5"/>
          <p:cNvSpPr txBox="true"/>
          <p:nvPr/>
        </p:nvSpPr>
        <p:spPr>
          <a:xfrm rot="0">
            <a:off x="4012676" y="4676783"/>
            <a:ext cx="9501207" cy="876284"/>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Gatwick Ultra-Bold"/>
                <a:ea typeface="Gatwick Ultra-Bold"/>
                <a:cs typeface="Gatwick Ultra-Bold"/>
                <a:sym typeface="Gatwick Ultra-Bold"/>
              </a:rPr>
              <a:t>Demo Chương trình</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92A6B3"/>
            </a:solidFill>
          </p:spPr>
        </p:sp>
      </p:grpSp>
      <p:sp>
        <p:nvSpPr>
          <p:cNvPr name="TextBox 5" id="5"/>
          <p:cNvSpPr txBox="true"/>
          <p:nvPr/>
        </p:nvSpPr>
        <p:spPr>
          <a:xfrm rot="0">
            <a:off x="8143381" y="3443263"/>
            <a:ext cx="8324850" cy="3400475"/>
          </a:xfrm>
          <a:prstGeom prst="rect">
            <a:avLst/>
          </a:prstGeom>
        </p:spPr>
        <p:txBody>
          <a:bodyPr anchor="t" rtlCol="false" tIns="0" lIns="0" bIns="0" rIns="0">
            <a:spAutoFit/>
          </a:bodyPr>
          <a:lstStyle/>
          <a:p>
            <a:pPr algn="ctr">
              <a:lnSpc>
                <a:spcPts val="8999"/>
              </a:lnSpc>
            </a:pPr>
            <a:r>
              <a:rPr lang="en-US" b="true" sz="7499" spc="-187">
                <a:solidFill>
                  <a:srgbClr val="000000"/>
                </a:solidFill>
                <a:latin typeface="Montserrat Ultra-Bold"/>
                <a:ea typeface="Montserrat Ultra-Bold"/>
                <a:cs typeface="Montserrat Ultra-Bold"/>
                <a:sym typeface="Montserrat Ultra-Bold"/>
              </a:rPr>
              <a:t>Cảm ơn thầy và các bạn đã </a:t>
            </a:r>
          </a:p>
          <a:p>
            <a:pPr algn="ctr" marL="0" indent="0" lvl="0">
              <a:lnSpc>
                <a:spcPts val="8999"/>
              </a:lnSpc>
            </a:pPr>
            <a:r>
              <a:rPr lang="en-US" b="true" sz="7499" spc="-187">
                <a:solidFill>
                  <a:srgbClr val="000000"/>
                </a:solidFill>
                <a:latin typeface="Montserrat Ultra-Bold"/>
                <a:ea typeface="Montserrat Ultra-Bold"/>
                <a:cs typeface="Montserrat Ultra-Bold"/>
                <a:sym typeface="Montserrat Ultra-Bold"/>
              </a:rPr>
              <a:t>lắng nghe</a:t>
            </a:r>
          </a:p>
        </p:txBody>
      </p:sp>
      <p:sp>
        <p:nvSpPr>
          <p:cNvPr name="Freeform 6" id="6"/>
          <p:cNvSpPr/>
          <p:nvPr/>
        </p:nvSpPr>
        <p:spPr>
          <a:xfrm flipH="false" flipV="false" rot="5400000">
            <a:off x="727580" y="2266950"/>
            <a:ext cx="7158835" cy="5753100"/>
          </a:xfrm>
          <a:custGeom>
            <a:avLst/>
            <a:gdLst/>
            <a:ahLst/>
            <a:cxnLst/>
            <a:rect r="r" b="b" t="t" l="l"/>
            <a:pathLst>
              <a:path h="5753100" w="7158835">
                <a:moveTo>
                  <a:pt x="0" y="0"/>
                </a:moveTo>
                <a:lnTo>
                  <a:pt x="7158835" y="0"/>
                </a:lnTo>
                <a:lnTo>
                  <a:pt x="7158835" y="5753100"/>
                </a:lnTo>
                <a:lnTo>
                  <a:pt x="0" y="57531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6909150" y="1562100"/>
            <a:ext cx="9578625" cy="7162800"/>
            <a:chOff x="0" y="0"/>
            <a:chExt cx="2522765" cy="1886499"/>
          </a:xfrm>
        </p:grpSpPr>
        <p:sp>
          <p:nvSpPr>
            <p:cNvPr name="Freeform 6" id="6"/>
            <p:cNvSpPr/>
            <p:nvPr/>
          </p:nvSpPr>
          <p:spPr>
            <a:xfrm flipH="false" flipV="false" rot="0">
              <a:off x="0" y="0"/>
              <a:ext cx="2522765" cy="1886499"/>
            </a:xfrm>
            <a:custGeom>
              <a:avLst/>
              <a:gdLst/>
              <a:ahLst/>
              <a:cxnLst/>
              <a:rect r="r" b="b" t="t" l="l"/>
              <a:pathLst>
                <a:path h="1886499" w="2522765">
                  <a:moveTo>
                    <a:pt x="40412" y="0"/>
                  </a:moveTo>
                  <a:lnTo>
                    <a:pt x="2482353" y="0"/>
                  </a:lnTo>
                  <a:cubicBezTo>
                    <a:pt x="2493071" y="0"/>
                    <a:pt x="2503350" y="4258"/>
                    <a:pt x="2510929" y="11837"/>
                  </a:cubicBezTo>
                  <a:cubicBezTo>
                    <a:pt x="2518508" y="19415"/>
                    <a:pt x="2522765" y="29694"/>
                    <a:pt x="2522765" y="40412"/>
                  </a:cubicBezTo>
                  <a:lnTo>
                    <a:pt x="2522765" y="1846086"/>
                  </a:lnTo>
                  <a:cubicBezTo>
                    <a:pt x="2522765" y="1856804"/>
                    <a:pt x="2518508" y="1867084"/>
                    <a:pt x="2510929" y="1874662"/>
                  </a:cubicBezTo>
                  <a:cubicBezTo>
                    <a:pt x="2503350" y="1882241"/>
                    <a:pt x="2493071" y="1886499"/>
                    <a:pt x="2482353" y="1886499"/>
                  </a:cubicBezTo>
                  <a:lnTo>
                    <a:pt x="40412" y="1886499"/>
                  </a:lnTo>
                  <a:cubicBezTo>
                    <a:pt x="29694" y="1886499"/>
                    <a:pt x="19415" y="1882241"/>
                    <a:pt x="11837" y="1874662"/>
                  </a:cubicBezTo>
                  <a:cubicBezTo>
                    <a:pt x="4258" y="1867084"/>
                    <a:pt x="0" y="1856804"/>
                    <a:pt x="0" y="1846086"/>
                  </a:cubicBezTo>
                  <a:lnTo>
                    <a:pt x="0" y="40412"/>
                  </a:lnTo>
                  <a:cubicBezTo>
                    <a:pt x="0" y="29694"/>
                    <a:pt x="4258" y="19415"/>
                    <a:pt x="11837" y="11837"/>
                  </a:cubicBezTo>
                  <a:cubicBezTo>
                    <a:pt x="19415" y="4258"/>
                    <a:pt x="29694" y="0"/>
                    <a:pt x="40412" y="0"/>
                  </a:cubicBezTo>
                  <a:close/>
                </a:path>
              </a:pathLst>
            </a:custGeom>
            <a:solidFill>
              <a:srgbClr val="000000">
                <a:alpha val="0"/>
              </a:srgbClr>
            </a:solidFill>
            <a:ln w="38100" cap="rnd">
              <a:solidFill>
                <a:srgbClr val="000000"/>
              </a:solidFill>
              <a:prstDash val="solid"/>
              <a:round/>
            </a:ln>
          </p:spPr>
        </p:sp>
        <p:sp>
          <p:nvSpPr>
            <p:cNvPr name="TextBox 7" id="7"/>
            <p:cNvSpPr txBox="true"/>
            <p:nvPr/>
          </p:nvSpPr>
          <p:spPr>
            <a:xfrm>
              <a:off x="0" y="-66675"/>
              <a:ext cx="2522765" cy="1953174"/>
            </a:xfrm>
            <a:prstGeom prst="rect">
              <a:avLst/>
            </a:prstGeom>
          </p:spPr>
          <p:txBody>
            <a:bodyPr anchor="ctr" rtlCol="false" tIns="127000" lIns="127000" bIns="127000" rIns="127000"/>
            <a:lstStyle/>
            <a:p>
              <a:pPr algn="ctr" marL="0" indent="0" lvl="0">
                <a:lnSpc>
                  <a:spcPts val="3120"/>
                </a:lnSpc>
              </a:pPr>
            </a:p>
          </p:txBody>
        </p:sp>
      </p:grpSp>
      <p:grpSp>
        <p:nvGrpSpPr>
          <p:cNvPr name="Group 8" id="8"/>
          <p:cNvGrpSpPr/>
          <p:nvPr/>
        </p:nvGrpSpPr>
        <p:grpSpPr>
          <a:xfrm rot="0">
            <a:off x="7326487" y="1936650"/>
            <a:ext cx="8743950" cy="6413699"/>
            <a:chOff x="0" y="0"/>
            <a:chExt cx="6350000" cy="4657734"/>
          </a:xfrm>
        </p:grpSpPr>
        <p:sp>
          <p:nvSpPr>
            <p:cNvPr name="Freeform 9" id="9"/>
            <p:cNvSpPr/>
            <p:nvPr/>
          </p:nvSpPr>
          <p:spPr>
            <a:xfrm flipH="false" flipV="false" rot="0">
              <a:off x="0" y="0"/>
              <a:ext cx="6350000" cy="4657734"/>
            </a:xfrm>
            <a:custGeom>
              <a:avLst/>
              <a:gdLst/>
              <a:ahLst/>
              <a:cxnLst/>
              <a:rect r="r" b="b" t="t" l="l"/>
              <a:pathLst>
                <a:path h="4657734" w="6350000">
                  <a:moveTo>
                    <a:pt x="0" y="3881445"/>
                  </a:moveTo>
                  <a:lnTo>
                    <a:pt x="0" y="776289"/>
                  </a:lnTo>
                  <a:cubicBezTo>
                    <a:pt x="0" y="347777"/>
                    <a:pt x="284480" y="0"/>
                    <a:pt x="635000" y="0"/>
                  </a:cubicBezTo>
                  <a:lnTo>
                    <a:pt x="5715000" y="0"/>
                  </a:lnTo>
                  <a:cubicBezTo>
                    <a:pt x="6065520" y="0"/>
                    <a:pt x="6350000" y="347777"/>
                    <a:pt x="6350000" y="776289"/>
                  </a:cubicBezTo>
                  <a:lnTo>
                    <a:pt x="6350000" y="3881445"/>
                  </a:lnTo>
                  <a:cubicBezTo>
                    <a:pt x="6350000" y="4309956"/>
                    <a:pt x="6065520" y="4657734"/>
                    <a:pt x="5715000" y="4657734"/>
                  </a:cubicBezTo>
                  <a:lnTo>
                    <a:pt x="635000" y="4657734"/>
                  </a:lnTo>
                  <a:cubicBezTo>
                    <a:pt x="284480" y="4657734"/>
                    <a:pt x="0" y="4309956"/>
                    <a:pt x="0" y="3881445"/>
                  </a:cubicBezTo>
                  <a:close/>
                </a:path>
              </a:pathLst>
            </a:custGeom>
            <a:blipFill>
              <a:blip r:embed="rId2"/>
              <a:stretch>
                <a:fillRect l="0" t="-16431" r="0" b="-16431"/>
              </a:stretch>
            </a:blipFill>
          </p:spPr>
        </p:sp>
      </p:grpSp>
      <p:sp>
        <p:nvSpPr>
          <p:cNvPr name="TextBox 10" id="10"/>
          <p:cNvSpPr txBox="true"/>
          <p:nvPr/>
        </p:nvSpPr>
        <p:spPr>
          <a:xfrm rot="0">
            <a:off x="2379691" y="4324366"/>
            <a:ext cx="3506471" cy="1638267"/>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Montserrat Bold"/>
                <a:ea typeface="Montserrat Bold"/>
                <a:cs typeface="Montserrat Bold"/>
                <a:sym typeface="Montserrat Bold"/>
              </a:rPr>
              <a:t>Injection là gì?</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1639926" y="3352800"/>
            <a:ext cx="3574979" cy="3231344"/>
            <a:chOff x="0" y="0"/>
            <a:chExt cx="496639" cy="448901"/>
          </a:xfrm>
        </p:grpSpPr>
        <p:sp>
          <p:nvSpPr>
            <p:cNvPr name="Freeform 6" id="6"/>
            <p:cNvSpPr/>
            <p:nvPr/>
          </p:nvSpPr>
          <p:spPr>
            <a:xfrm flipH="false" flipV="false" rot="0">
              <a:off x="0" y="0"/>
              <a:ext cx="496639" cy="448901"/>
            </a:xfrm>
            <a:custGeom>
              <a:avLst/>
              <a:gdLst/>
              <a:ahLst/>
              <a:cxnLst/>
              <a:rect r="r" b="b" t="t" l="l"/>
              <a:pathLst>
                <a:path h="448901" w="496639">
                  <a:moveTo>
                    <a:pt x="108279" y="0"/>
                  </a:moveTo>
                  <a:lnTo>
                    <a:pt x="388360" y="0"/>
                  </a:lnTo>
                  <a:cubicBezTo>
                    <a:pt x="448161" y="0"/>
                    <a:pt x="496639" y="48478"/>
                    <a:pt x="496639" y="108279"/>
                  </a:cubicBezTo>
                  <a:lnTo>
                    <a:pt x="496639" y="340622"/>
                  </a:lnTo>
                  <a:cubicBezTo>
                    <a:pt x="496639" y="369339"/>
                    <a:pt x="485231" y="396880"/>
                    <a:pt x="464925" y="417187"/>
                  </a:cubicBezTo>
                  <a:cubicBezTo>
                    <a:pt x="444618" y="437493"/>
                    <a:pt x="417077" y="448901"/>
                    <a:pt x="388360" y="448901"/>
                  </a:cubicBezTo>
                  <a:lnTo>
                    <a:pt x="108279" y="448901"/>
                  </a:lnTo>
                  <a:cubicBezTo>
                    <a:pt x="79562" y="448901"/>
                    <a:pt x="52021" y="437493"/>
                    <a:pt x="31714" y="417187"/>
                  </a:cubicBezTo>
                  <a:cubicBezTo>
                    <a:pt x="11408" y="396880"/>
                    <a:pt x="0" y="369339"/>
                    <a:pt x="0" y="340622"/>
                  </a:cubicBezTo>
                  <a:lnTo>
                    <a:pt x="0" y="108279"/>
                  </a:lnTo>
                  <a:cubicBezTo>
                    <a:pt x="0" y="79562"/>
                    <a:pt x="11408" y="52021"/>
                    <a:pt x="31714" y="31714"/>
                  </a:cubicBezTo>
                  <a:cubicBezTo>
                    <a:pt x="52021" y="11408"/>
                    <a:pt x="79562" y="0"/>
                    <a:pt x="108279" y="0"/>
                  </a:cubicBezTo>
                  <a:close/>
                </a:path>
              </a:pathLst>
            </a:custGeom>
            <a:blipFill>
              <a:blip r:embed="rId2"/>
              <a:stretch>
                <a:fillRect l="-19431" t="0" r="-19431" b="0"/>
              </a:stretch>
            </a:blipFill>
            <a:ln w="38100" cap="rnd">
              <a:solidFill>
                <a:srgbClr val="000000"/>
              </a:solidFill>
              <a:prstDash val="solid"/>
              <a:round/>
            </a:ln>
          </p:spPr>
        </p:sp>
      </p:grpSp>
      <p:grpSp>
        <p:nvGrpSpPr>
          <p:cNvPr name="Group 7" id="7"/>
          <p:cNvGrpSpPr/>
          <p:nvPr/>
        </p:nvGrpSpPr>
        <p:grpSpPr>
          <a:xfrm rot="0">
            <a:off x="5523751" y="3352800"/>
            <a:ext cx="3465827" cy="3231344"/>
            <a:chOff x="0" y="0"/>
            <a:chExt cx="481475" cy="448901"/>
          </a:xfrm>
        </p:grpSpPr>
        <p:sp>
          <p:nvSpPr>
            <p:cNvPr name="Freeform 8" id="8"/>
            <p:cNvSpPr/>
            <p:nvPr/>
          </p:nvSpPr>
          <p:spPr>
            <a:xfrm flipH="false" flipV="false" rot="0">
              <a:off x="0" y="0"/>
              <a:ext cx="481475" cy="448901"/>
            </a:xfrm>
            <a:custGeom>
              <a:avLst/>
              <a:gdLst/>
              <a:ahLst/>
              <a:cxnLst/>
              <a:rect r="r" b="b" t="t" l="l"/>
              <a:pathLst>
                <a:path h="448901" w="481475">
                  <a:moveTo>
                    <a:pt x="111689" y="0"/>
                  </a:moveTo>
                  <a:lnTo>
                    <a:pt x="369786" y="0"/>
                  </a:lnTo>
                  <a:cubicBezTo>
                    <a:pt x="431470" y="0"/>
                    <a:pt x="481475" y="50005"/>
                    <a:pt x="481475" y="111689"/>
                  </a:cubicBezTo>
                  <a:lnTo>
                    <a:pt x="481475" y="337211"/>
                  </a:lnTo>
                  <a:cubicBezTo>
                    <a:pt x="481475" y="398896"/>
                    <a:pt x="431470" y="448901"/>
                    <a:pt x="369786" y="448901"/>
                  </a:cubicBezTo>
                  <a:lnTo>
                    <a:pt x="111689" y="448901"/>
                  </a:lnTo>
                  <a:cubicBezTo>
                    <a:pt x="50005" y="448901"/>
                    <a:pt x="0" y="398896"/>
                    <a:pt x="0" y="337211"/>
                  </a:cubicBezTo>
                  <a:lnTo>
                    <a:pt x="0" y="111689"/>
                  </a:lnTo>
                  <a:cubicBezTo>
                    <a:pt x="0" y="50005"/>
                    <a:pt x="50005" y="0"/>
                    <a:pt x="111689" y="0"/>
                  </a:cubicBezTo>
                  <a:close/>
                </a:path>
              </a:pathLst>
            </a:custGeom>
            <a:blipFill>
              <a:blip r:embed="rId3"/>
              <a:stretch>
                <a:fillRect l="-32975" t="0" r="-32975" b="0"/>
              </a:stretch>
            </a:blipFill>
            <a:ln w="38100" cap="rnd">
              <a:solidFill>
                <a:srgbClr val="000000"/>
              </a:solidFill>
              <a:prstDash val="solid"/>
              <a:round/>
            </a:ln>
          </p:spPr>
        </p:sp>
      </p:grpSp>
      <p:grpSp>
        <p:nvGrpSpPr>
          <p:cNvPr name="Group 9" id="9"/>
          <p:cNvGrpSpPr/>
          <p:nvPr/>
        </p:nvGrpSpPr>
        <p:grpSpPr>
          <a:xfrm rot="0">
            <a:off x="9298423" y="3352800"/>
            <a:ext cx="3459398" cy="3231344"/>
            <a:chOff x="0" y="0"/>
            <a:chExt cx="480582" cy="448901"/>
          </a:xfrm>
        </p:grpSpPr>
        <p:sp>
          <p:nvSpPr>
            <p:cNvPr name="Freeform 10" id="10"/>
            <p:cNvSpPr/>
            <p:nvPr/>
          </p:nvSpPr>
          <p:spPr>
            <a:xfrm flipH="false" flipV="false" rot="0">
              <a:off x="0" y="0"/>
              <a:ext cx="480582" cy="448901"/>
            </a:xfrm>
            <a:custGeom>
              <a:avLst/>
              <a:gdLst/>
              <a:ahLst/>
              <a:cxnLst/>
              <a:rect r="r" b="b" t="t" l="l"/>
              <a:pathLst>
                <a:path h="448901" w="480582">
                  <a:moveTo>
                    <a:pt x="111897" y="0"/>
                  </a:moveTo>
                  <a:lnTo>
                    <a:pt x="368685" y="0"/>
                  </a:lnTo>
                  <a:cubicBezTo>
                    <a:pt x="398362" y="0"/>
                    <a:pt x="426824" y="11789"/>
                    <a:pt x="447808" y="32774"/>
                  </a:cubicBezTo>
                  <a:cubicBezTo>
                    <a:pt x="468793" y="53759"/>
                    <a:pt x="480582" y="82220"/>
                    <a:pt x="480582" y="111897"/>
                  </a:cubicBezTo>
                  <a:lnTo>
                    <a:pt x="480582" y="337004"/>
                  </a:lnTo>
                  <a:cubicBezTo>
                    <a:pt x="480582" y="366681"/>
                    <a:pt x="468793" y="395142"/>
                    <a:pt x="447808" y="416127"/>
                  </a:cubicBezTo>
                  <a:cubicBezTo>
                    <a:pt x="426824" y="437112"/>
                    <a:pt x="398362" y="448901"/>
                    <a:pt x="368685" y="448901"/>
                  </a:cubicBezTo>
                  <a:lnTo>
                    <a:pt x="111897" y="448901"/>
                  </a:lnTo>
                  <a:cubicBezTo>
                    <a:pt x="82220" y="448901"/>
                    <a:pt x="53759" y="437112"/>
                    <a:pt x="32774" y="416127"/>
                  </a:cubicBezTo>
                  <a:cubicBezTo>
                    <a:pt x="11789" y="395142"/>
                    <a:pt x="0" y="366681"/>
                    <a:pt x="0" y="337004"/>
                  </a:cubicBezTo>
                  <a:lnTo>
                    <a:pt x="0" y="111897"/>
                  </a:lnTo>
                  <a:cubicBezTo>
                    <a:pt x="0" y="82220"/>
                    <a:pt x="11789" y="53759"/>
                    <a:pt x="32774" y="32774"/>
                  </a:cubicBezTo>
                  <a:cubicBezTo>
                    <a:pt x="53759" y="11789"/>
                    <a:pt x="82220" y="0"/>
                    <a:pt x="111897" y="0"/>
                  </a:cubicBezTo>
                  <a:close/>
                </a:path>
              </a:pathLst>
            </a:custGeom>
            <a:blipFill>
              <a:blip r:embed="rId4"/>
              <a:stretch>
                <a:fillRect l="-39502" t="0" r="-39502" b="0"/>
              </a:stretch>
            </a:blipFill>
            <a:ln w="38100" cap="rnd">
              <a:solidFill>
                <a:srgbClr val="000000"/>
              </a:solidFill>
              <a:prstDash val="solid"/>
              <a:round/>
            </a:ln>
          </p:spPr>
        </p:sp>
      </p:grpSp>
      <p:grpSp>
        <p:nvGrpSpPr>
          <p:cNvPr name="Group 11" id="11"/>
          <p:cNvGrpSpPr/>
          <p:nvPr/>
        </p:nvGrpSpPr>
        <p:grpSpPr>
          <a:xfrm rot="0">
            <a:off x="13066667" y="3352800"/>
            <a:ext cx="3421108" cy="3231344"/>
            <a:chOff x="0" y="0"/>
            <a:chExt cx="475263" cy="448901"/>
          </a:xfrm>
        </p:grpSpPr>
        <p:sp>
          <p:nvSpPr>
            <p:cNvPr name="Freeform 12" id="12"/>
            <p:cNvSpPr/>
            <p:nvPr/>
          </p:nvSpPr>
          <p:spPr>
            <a:xfrm flipH="false" flipV="false" rot="0">
              <a:off x="0" y="0"/>
              <a:ext cx="475263" cy="448901"/>
            </a:xfrm>
            <a:custGeom>
              <a:avLst/>
              <a:gdLst/>
              <a:ahLst/>
              <a:cxnLst/>
              <a:rect r="r" b="b" t="t" l="l"/>
              <a:pathLst>
                <a:path h="448901" w="475263">
                  <a:moveTo>
                    <a:pt x="113149" y="0"/>
                  </a:moveTo>
                  <a:lnTo>
                    <a:pt x="362114" y="0"/>
                  </a:lnTo>
                  <a:cubicBezTo>
                    <a:pt x="424604" y="0"/>
                    <a:pt x="475263" y="50659"/>
                    <a:pt x="475263" y="113149"/>
                  </a:cubicBezTo>
                  <a:lnTo>
                    <a:pt x="475263" y="335751"/>
                  </a:lnTo>
                  <a:cubicBezTo>
                    <a:pt x="475263" y="365760"/>
                    <a:pt x="463342" y="394540"/>
                    <a:pt x="442122" y="415760"/>
                  </a:cubicBezTo>
                  <a:cubicBezTo>
                    <a:pt x="420903" y="436980"/>
                    <a:pt x="392123" y="448901"/>
                    <a:pt x="362114" y="448901"/>
                  </a:cubicBezTo>
                  <a:lnTo>
                    <a:pt x="113149" y="448901"/>
                  </a:lnTo>
                  <a:cubicBezTo>
                    <a:pt x="50659" y="448901"/>
                    <a:pt x="0" y="398242"/>
                    <a:pt x="0" y="335751"/>
                  </a:cubicBezTo>
                  <a:lnTo>
                    <a:pt x="0" y="113149"/>
                  </a:lnTo>
                  <a:cubicBezTo>
                    <a:pt x="0" y="50659"/>
                    <a:pt x="50659" y="0"/>
                    <a:pt x="113149" y="0"/>
                  </a:cubicBezTo>
                  <a:close/>
                </a:path>
              </a:pathLst>
            </a:custGeom>
            <a:blipFill>
              <a:blip r:embed="rId5"/>
              <a:stretch>
                <a:fillRect l="-36871" t="0" r="-36871" b="0"/>
              </a:stretch>
            </a:blipFill>
            <a:ln w="38100" cap="rnd">
              <a:solidFill>
                <a:srgbClr val="000000"/>
              </a:solidFill>
              <a:prstDash val="solid"/>
              <a:round/>
            </a:ln>
          </p:spPr>
        </p:sp>
      </p:grpSp>
      <p:grpSp>
        <p:nvGrpSpPr>
          <p:cNvPr name="Group 13" id="13"/>
          <p:cNvGrpSpPr/>
          <p:nvPr/>
        </p:nvGrpSpPr>
        <p:grpSpPr>
          <a:xfrm rot="0">
            <a:off x="2046965" y="6934146"/>
            <a:ext cx="2876550" cy="1977324"/>
            <a:chOff x="0" y="0"/>
            <a:chExt cx="3835400" cy="2636432"/>
          </a:xfrm>
        </p:grpSpPr>
        <p:sp>
          <p:nvSpPr>
            <p:cNvPr name="TextBox 14" id="14"/>
            <p:cNvSpPr txBox="true"/>
            <p:nvPr/>
          </p:nvSpPr>
          <p:spPr>
            <a:xfrm rot="0">
              <a:off x="0" y="575310"/>
              <a:ext cx="3835400" cy="2061122"/>
            </a:xfrm>
            <a:prstGeom prst="rect">
              <a:avLst/>
            </a:prstGeom>
          </p:spPr>
          <p:txBody>
            <a:bodyPr anchor="t" rtlCol="false" tIns="0" lIns="0" bIns="0" rIns="0">
              <a:spAutoFit/>
            </a:bodyPr>
            <a:lstStyle/>
            <a:p>
              <a:pPr algn="ctr" marL="0" indent="0" lvl="0">
                <a:lnSpc>
                  <a:spcPts val="3120"/>
                </a:lnSpc>
                <a:spcBef>
                  <a:spcPct val="0"/>
                </a:spcBef>
              </a:pPr>
              <a:r>
                <a:rPr lang="en-US" sz="2400">
                  <a:solidFill>
                    <a:srgbClr val="000000"/>
                  </a:solidFill>
                  <a:latin typeface="Montserrat"/>
                  <a:ea typeface="Montserrat"/>
                  <a:cs typeface="Montserrat"/>
                  <a:sym typeface="Montserrat"/>
                </a:rPr>
                <a:t>Xâ</a:t>
              </a:r>
              <a:r>
                <a:rPr lang="en-US" sz="2400" strike="noStrike" u="none">
                  <a:solidFill>
                    <a:srgbClr val="000000"/>
                  </a:solidFill>
                  <a:latin typeface="Montserrat"/>
                  <a:ea typeface="Montserrat"/>
                  <a:cs typeface="Montserrat"/>
                  <a:sym typeface="Montserrat"/>
                </a:rPr>
                <a:t>m</a:t>
              </a:r>
              <a:r>
                <a:rPr lang="en-US" sz="2400" strike="noStrike" u="none">
                  <a:solidFill>
                    <a:srgbClr val="000000"/>
                  </a:solidFill>
                  <a:latin typeface="Montserrat"/>
                  <a:ea typeface="Montserrat"/>
                  <a:cs typeface="Montserrat"/>
                  <a:sym typeface="Montserrat"/>
                </a:rPr>
                <a:t> nhậ</a:t>
              </a:r>
              <a:r>
                <a:rPr lang="en-US" sz="2400" strike="noStrike" u="none">
                  <a:solidFill>
                    <a:srgbClr val="000000"/>
                  </a:solidFill>
                  <a:latin typeface="Montserrat"/>
                  <a:ea typeface="Montserrat"/>
                  <a:cs typeface="Montserrat"/>
                  <a:sym typeface="Montserrat"/>
                </a:rPr>
                <a:t>p</a:t>
              </a:r>
              <a:r>
                <a:rPr lang="en-US" sz="2400" strike="noStrike" u="none">
                  <a:solidFill>
                    <a:srgbClr val="000000"/>
                  </a:solidFill>
                  <a:latin typeface="Montserrat"/>
                  <a:ea typeface="Montserrat"/>
                  <a:cs typeface="Montserrat"/>
                  <a:sym typeface="Montserrat"/>
                </a:rPr>
                <a:t> cơ </a:t>
              </a:r>
              <a:r>
                <a:rPr lang="en-US" sz="2400" strike="noStrike" u="none">
                  <a:solidFill>
                    <a:srgbClr val="000000"/>
                  </a:solidFill>
                  <a:latin typeface="Montserrat"/>
                  <a:ea typeface="Montserrat"/>
                  <a:cs typeface="Montserrat"/>
                  <a:sym typeface="Montserrat"/>
                </a:rPr>
                <a:t>s</a:t>
              </a:r>
              <a:r>
                <a:rPr lang="en-US" sz="2400" strike="noStrike" u="none">
                  <a:solidFill>
                    <a:srgbClr val="000000"/>
                  </a:solidFill>
                  <a:latin typeface="Montserrat"/>
                  <a:ea typeface="Montserrat"/>
                  <a:cs typeface="Montserrat"/>
                  <a:sym typeface="Montserrat"/>
                </a:rPr>
                <a:t>ở dữ liệu thông qua các truy vấn bị thao túng.</a:t>
              </a:r>
            </a:p>
          </p:txBody>
        </p:sp>
        <p:sp>
          <p:nvSpPr>
            <p:cNvPr name="TextBox 15" id="15"/>
            <p:cNvSpPr txBox="true"/>
            <p:nvPr/>
          </p:nvSpPr>
          <p:spPr>
            <a:xfrm rot="0">
              <a:off x="0" y="-66675"/>
              <a:ext cx="3835400" cy="559435"/>
            </a:xfrm>
            <a:prstGeom prst="rect">
              <a:avLst/>
            </a:prstGeom>
          </p:spPr>
          <p:txBody>
            <a:bodyPr anchor="t" rtlCol="false" tIns="0" lIns="0" bIns="0" rIns="0">
              <a:spAutoFit/>
            </a:bodyPr>
            <a:lstStyle/>
            <a:p>
              <a:pPr algn="ctr" marL="0" indent="0" lvl="0">
                <a:lnSpc>
                  <a:spcPts val="3120"/>
                </a:lnSpc>
                <a:spcBef>
                  <a:spcPct val="0"/>
                </a:spcBef>
              </a:pPr>
              <a:r>
                <a:rPr lang="en-US" b="true" sz="2400" strike="noStrike" u="none">
                  <a:solidFill>
                    <a:srgbClr val="000000"/>
                  </a:solidFill>
                  <a:latin typeface="Codec Pro Ultra-Bold"/>
                  <a:ea typeface="Codec Pro Ultra-Bold"/>
                  <a:cs typeface="Codec Pro Ultra-Bold"/>
                  <a:sym typeface="Codec Pro Ultra-Bold"/>
                </a:rPr>
                <a:t>SQL Injection</a:t>
              </a:r>
            </a:p>
          </p:txBody>
        </p:sp>
      </p:grpSp>
      <p:grpSp>
        <p:nvGrpSpPr>
          <p:cNvPr name="Group 16" id="16"/>
          <p:cNvGrpSpPr/>
          <p:nvPr/>
        </p:nvGrpSpPr>
        <p:grpSpPr>
          <a:xfrm rot="0">
            <a:off x="5817909" y="6934200"/>
            <a:ext cx="2876550" cy="1967782"/>
            <a:chOff x="0" y="0"/>
            <a:chExt cx="3835400" cy="2623710"/>
          </a:xfrm>
        </p:grpSpPr>
        <p:sp>
          <p:nvSpPr>
            <p:cNvPr name="TextBox 17" id="17"/>
            <p:cNvSpPr txBox="true"/>
            <p:nvPr/>
          </p:nvSpPr>
          <p:spPr>
            <a:xfrm rot="0">
              <a:off x="0" y="1083266"/>
              <a:ext cx="3835400" cy="1540444"/>
            </a:xfrm>
            <a:prstGeom prst="rect">
              <a:avLst/>
            </a:prstGeom>
          </p:spPr>
          <p:txBody>
            <a:bodyPr anchor="t" rtlCol="false" tIns="0" lIns="0" bIns="0" rIns="0">
              <a:spAutoFit/>
            </a:bodyPr>
            <a:lstStyle/>
            <a:p>
              <a:pPr algn="ctr" marL="0" indent="0" lvl="0">
                <a:lnSpc>
                  <a:spcPts val="3120"/>
                </a:lnSpc>
                <a:spcBef>
                  <a:spcPct val="0"/>
                </a:spcBef>
              </a:pPr>
              <a:r>
                <a:rPr lang="en-US" sz="2400">
                  <a:solidFill>
                    <a:srgbClr val="000000"/>
                  </a:solidFill>
                  <a:latin typeface="Montserrat"/>
                  <a:ea typeface="Montserrat"/>
                  <a:cs typeface="Montserrat"/>
                  <a:sym typeface="Montserrat"/>
                </a:rPr>
                <a:t>Thự</a:t>
              </a:r>
              <a:r>
                <a:rPr lang="en-US" sz="2400" strike="noStrike" u="none">
                  <a:solidFill>
                    <a:srgbClr val="000000"/>
                  </a:solidFill>
                  <a:latin typeface="Montserrat"/>
                  <a:ea typeface="Montserrat"/>
                  <a:cs typeface="Montserrat"/>
                  <a:sym typeface="Montserrat"/>
                </a:rPr>
                <a:t>c</a:t>
              </a:r>
              <a:r>
                <a:rPr lang="en-US" sz="2400" strike="noStrike" u="none">
                  <a:solidFill>
                    <a:srgbClr val="000000"/>
                  </a:solidFill>
                  <a:latin typeface="Montserrat"/>
                  <a:ea typeface="Montserrat"/>
                  <a:cs typeface="Montserrat"/>
                  <a:sym typeface="Montserrat"/>
                </a:rPr>
                <a:t> </a:t>
              </a:r>
              <a:r>
                <a:rPr lang="en-US" sz="2400" strike="noStrike" u="none">
                  <a:solidFill>
                    <a:srgbClr val="000000"/>
                  </a:solidFill>
                  <a:latin typeface="Montserrat"/>
                  <a:ea typeface="Montserrat"/>
                  <a:cs typeface="Montserrat"/>
                  <a:sym typeface="Montserrat"/>
                </a:rPr>
                <a:t>t</a:t>
              </a:r>
              <a:r>
                <a:rPr lang="en-US" sz="2400" strike="noStrike" u="none">
                  <a:solidFill>
                    <a:srgbClr val="000000"/>
                  </a:solidFill>
                  <a:latin typeface="Montserrat"/>
                  <a:ea typeface="Montserrat"/>
                  <a:cs typeface="Montserrat"/>
                  <a:sym typeface="Montserrat"/>
                </a:rPr>
                <a:t>hi các lệnh tùy ý trên máy chủ trực tiếp.</a:t>
              </a:r>
            </a:p>
          </p:txBody>
        </p:sp>
        <p:sp>
          <p:nvSpPr>
            <p:cNvPr name="TextBox 18" id="18"/>
            <p:cNvSpPr txBox="true"/>
            <p:nvPr/>
          </p:nvSpPr>
          <p:spPr>
            <a:xfrm rot="0">
              <a:off x="0" y="-66675"/>
              <a:ext cx="3835400" cy="1067391"/>
            </a:xfrm>
            <a:prstGeom prst="rect">
              <a:avLst/>
            </a:prstGeom>
          </p:spPr>
          <p:txBody>
            <a:bodyPr anchor="t" rtlCol="false" tIns="0" lIns="0" bIns="0" rIns="0">
              <a:spAutoFit/>
            </a:bodyPr>
            <a:lstStyle/>
            <a:p>
              <a:pPr algn="ctr" marL="0" indent="0" lvl="0">
                <a:lnSpc>
                  <a:spcPts val="3120"/>
                </a:lnSpc>
                <a:spcBef>
                  <a:spcPct val="0"/>
                </a:spcBef>
              </a:pPr>
              <a:r>
                <a:rPr lang="en-US" b="true" sz="2400" strike="noStrike" u="none">
                  <a:solidFill>
                    <a:srgbClr val="000000"/>
                  </a:solidFill>
                  <a:latin typeface="Codec Pro Ultra-Bold"/>
                  <a:ea typeface="Codec Pro Ultra-Bold"/>
                  <a:cs typeface="Codec Pro Ultra-Bold"/>
                  <a:sym typeface="Codec Pro Ultra-Bold"/>
                </a:rPr>
                <a:t>Command Injection</a:t>
              </a:r>
            </a:p>
          </p:txBody>
        </p:sp>
      </p:grpSp>
      <p:grpSp>
        <p:nvGrpSpPr>
          <p:cNvPr name="Group 19" id="19"/>
          <p:cNvGrpSpPr/>
          <p:nvPr/>
        </p:nvGrpSpPr>
        <p:grpSpPr>
          <a:xfrm rot="0">
            <a:off x="9588854" y="6934200"/>
            <a:ext cx="2876550" cy="1586815"/>
            <a:chOff x="0" y="0"/>
            <a:chExt cx="3835400" cy="2115754"/>
          </a:xfrm>
        </p:grpSpPr>
        <p:sp>
          <p:nvSpPr>
            <p:cNvPr name="TextBox 20" id="20"/>
            <p:cNvSpPr txBox="true"/>
            <p:nvPr/>
          </p:nvSpPr>
          <p:spPr>
            <a:xfrm rot="0">
              <a:off x="0" y="575310"/>
              <a:ext cx="3835400" cy="1540444"/>
            </a:xfrm>
            <a:prstGeom prst="rect">
              <a:avLst/>
            </a:prstGeom>
          </p:spPr>
          <p:txBody>
            <a:bodyPr anchor="t" rtlCol="false" tIns="0" lIns="0" bIns="0" rIns="0">
              <a:spAutoFit/>
            </a:bodyPr>
            <a:lstStyle/>
            <a:p>
              <a:pPr algn="ctr" marL="0" indent="0" lvl="0">
                <a:lnSpc>
                  <a:spcPts val="3120"/>
                </a:lnSpc>
                <a:spcBef>
                  <a:spcPct val="0"/>
                </a:spcBef>
              </a:pPr>
              <a:r>
                <a:rPr lang="en-US" sz="2400">
                  <a:solidFill>
                    <a:srgbClr val="000000"/>
                  </a:solidFill>
                  <a:latin typeface="Montserrat"/>
                  <a:ea typeface="Montserrat"/>
                  <a:cs typeface="Montserrat"/>
                  <a:sym typeface="Montserrat"/>
                </a:rPr>
                <a:t>Chè</a:t>
              </a:r>
              <a:r>
                <a:rPr lang="en-US" sz="2400" strike="noStrike" u="none">
                  <a:solidFill>
                    <a:srgbClr val="000000"/>
                  </a:solidFill>
                  <a:latin typeface="Montserrat"/>
                  <a:ea typeface="Montserrat"/>
                  <a:cs typeface="Montserrat"/>
                  <a:sym typeface="Montserrat"/>
                </a:rPr>
                <a:t>n</a:t>
              </a:r>
              <a:r>
                <a:rPr lang="en-US" sz="2400" strike="noStrike" u="none">
                  <a:solidFill>
                    <a:srgbClr val="000000"/>
                  </a:solidFill>
                  <a:latin typeface="Montserrat"/>
                  <a:ea typeface="Montserrat"/>
                  <a:cs typeface="Montserrat"/>
                  <a:sym typeface="Montserrat"/>
                </a:rPr>
                <a:t> mã độc hại làm thay đổi luồng thực thi</a:t>
              </a:r>
            </a:p>
          </p:txBody>
        </p:sp>
        <p:sp>
          <p:nvSpPr>
            <p:cNvPr name="TextBox 21" id="21"/>
            <p:cNvSpPr txBox="true"/>
            <p:nvPr/>
          </p:nvSpPr>
          <p:spPr>
            <a:xfrm rot="0">
              <a:off x="0" y="-66675"/>
              <a:ext cx="3835400" cy="559435"/>
            </a:xfrm>
            <a:prstGeom prst="rect">
              <a:avLst/>
            </a:prstGeom>
          </p:spPr>
          <p:txBody>
            <a:bodyPr anchor="t" rtlCol="false" tIns="0" lIns="0" bIns="0" rIns="0">
              <a:spAutoFit/>
            </a:bodyPr>
            <a:lstStyle/>
            <a:p>
              <a:pPr algn="ctr" marL="0" indent="0" lvl="0">
                <a:lnSpc>
                  <a:spcPts val="3120"/>
                </a:lnSpc>
                <a:spcBef>
                  <a:spcPct val="0"/>
                </a:spcBef>
              </a:pPr>
              <a:r>
                <a:rPr lang="en-US" b="true" sz="2400" strike="noStrike" u="none">
                  <a:solidFill>
                    <a:srgbClr val="000000"/>
                  </a:solidFill>
                  <a:latin typeface="Codec Pro Ultra-Bold"/>
                  <a:ea typeface="Codec Pro Ultra-Bold"/>
                  <a:cs typeface="Codec Pro Ultra-Bold"/>
                  <a:sym typeface="Codec Pro Ultra-Bold"/>
                </a:rPr>
                <a:t>Code Injection</a:t>
              </a:r>
            </a:p>
          </p:txBody>
        </p:sp>
      </p:grpSp>
      <p:grpSp>
        <p:nvGrpSpPr>
          <p:cNvPr name="Group 22" id="22"/>
          <p:cNvGrpSpPr/>
          <p:nvPr/>
        </p:nvGrpSpPr>
        <p:grpSpPr>
          <a:xfrm rot="0">
            <a:off x="13364590" y="6934200"/>
            <a:ext cx="2876550" cy="1577274"/>
            <a:chOff x="0" y="0"/>
            <a:chExt cx="3835400" cy="2103032"/>
          </a:xfrm>
        </p:grpSpPr>
        <p:sp>
          <p:nvSpPr>
            <p:cNvPr name="TextBox 23" id="23"/>
            <p:cNvSpPr txBox="true"/>
            <p:nvPr/>
          </p:nvSpPr>
          <p:spPr>
            <a:xfrm rot="0">
              <a:off x="0" y="514963"/>
              <a:ext cx="3835400" cy="1588069"/>
            </a:xfrm>
            <a:prstGeom prst="rect">
              <a:avLst/>
            </a:prstGeom>
          </p:spPr>
          <p:txBody>
            <a:bodyPr anchor="t" rtlCol="false" tIns="0" lIns="0" bIns="0" rIns="0">
              <a:spAutoFit/>
            </a:bodyPr>
            <a:lstStyle/>
            <a:p>
              <a:pPr algn="ctr" marL="0" indent="0" lvl="0">
                <a:lnSpc>
                  <a:spcPts val="3120"/>
                </a:lnSpc>
                <a:spcBef>
                  <a:spcPct val="0"/>
                </a:spcBef>
              </a:pPr>
              <a:r>
                <a:rPr lang="en-US" sz="2400" strike="noStrike" u="none">
                  <a:solidFill>
                    <a:srgbClr val="000000"/>
                  </a:solidFill>
                  <a:latin typeface="Codec Pro"/>
                  <a:ea typeface="Codec Pro"/>
                  <a:cs typeface="Codec Pro"/>
                  <a:sym typeface="Codec Pro"/>
                </a:rPr>
                <a:t>XML, LDAP, và những phương thức injection khác.</a:t>
              </a:r>
            </a:p>
          </p:txBody>
        </p:sp>
        <p:sp>
          <p:nvSpPr>
            <p:cNvPr name="TextBox 24" id="24"/>
            <p:cNvSpPr txBox="true"/>
            <p:nvPr/>
          </p:nvSpPr>
          <p:spPr>
            <a:xfrm rot="0">
              <a:off x="0" y="-66675"/>
              <a:ext cx="3835400" cy="546713"/>
            </a:xfrm>
            <a:prstGeom prst="rect">
              <a:avLst/>
            </a:prstGeom>
          </p:spPr>
          <p:txBody>
            <a:bodyPr anchor="t" rtlCol="false" tIns="0" lIns="0" bIns="0" rIns="0">
              <a:spAutoFit/>
            </a:bodyPr>
            <a:lstStyle/>
            <a:p>
              <a:pPr algn="ctr" marL="0" indent="0" lvl="0">
                <a:lnSpc>
                  <a:spcPts val="3120"/>
                </a:lnSpc>
                <a:spcBef>
                  <a:spcPct val="0"/>
                </a:spcBef>
              </a:pPr>
              <a:r>
                <a:rPr lang="en-US" b="true" sz="2400">
                  <a:solidFill>
                    <a:srgbClr val="000000"/>
                  </a:solidFill>
                  <a:latin typeface="Codec Pro Ultra-Bold"/>
                  <a:ea typeface="Codec Pro Ultra-Bold"/>
                  <a:cs typeface="Codec Pro Ultra-Bold"/>
                  <a:sym typeface="Codec Pro Ultra-Bold"/>
                </a:rPr>
                <a:t>Loại khác</a:t>
              </a:r>
            </a:p>
          </p:txBody>
        </p:sp>
      </p:grpSp>
      <p:sp>
        <p:nvSpPr>
          <p:cNvPr name="TextBox 25" id="25"/>
          <p:cNvSpPr txBox="true"/>
          <p:nvPr/>
        </p:nvSpPr>
        <p:spPr>
          <a:xfrm rot="0">
            <a:off x="2105025" y="1562100"/>
            <a:ext cx="14077950" cy="819134"/>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Các loại Injection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6909150" y="1562100"/>
            <a:ext cx="9578625" cy="7162800"/>
            <a:chOff x="0" y="0"/>
            <a:chExt cx="2522765" cy="1886499"/>
          </a:xfrm>
        </p:grpSpPr>
        <p:sp>
          <p:nvSpPr>
            <p:cNvPr name="Freeform 6" id="6"/>
            <p:cNvSpPr/>
            <p:nvPr/>
          </p:nvSpPr>
          <p:spPr>
            <a:xfrm flipH="false" flipV="false" rot="0">
              <a:off x="0" y="0"/>
              <a:ext cx="2522765" cy="1886499"/>
            </a:xfrm>
            <a:custGeom>
              <a:avLst/>
              <a:gdLst/>
              <a:ahLst/>
              <a:cxnLst/>
              <a:rect r="r" b="b" t="t" l="l"/>
              <a:pathLst>
                <a:path h="1886499" w="2522765">
                  <a:moveTo>
                    <a:pt x="40412" y="0"/>
                  </a:moveTo>
                  <a:lnTo>
                    <a:pt x="2482353" y="0"/>
                  </a:lnTo>
                  <a:cubicBezTo>
                    <a:pt x="2493071" y="0"/>
                    <a:pt x="2503350" y="4258"/>
                    <a:pt x="2510929" y="11837"/>
                  </a:cubicBezTo>
                  <a:cubicBezTo>
                    <a:pt x="2518508" y="19415"/>
                    <a:pt x="2522765" y="29694"/>
                    <a:pt x="2522765" y="40412"/>
                  </a:cubicBezTo>
                  <a:lnTo>
                    <a:pt x="2522765" y="1846086"/>
                  </a:lnTo>
                  <a:cubicBezTo>
                    <a:pt x="2522765" y="1856804"/>
                    <a:pt x="2518508" y="1867084"/>
                    <a:pt x="2510929" y="1874662"/>
                  </a:cubicBezTo>
                  <a:cubicBezTo>
                    <a:pt x="2503350" y="1882241"/>
                    <a:pt x="2493071" y="1886499"/>
                    <a:pt x="2482353" y="1886499"/>
                  </a:cubicBezTo>
                  <a:lnTo>
                    <a:pt x="40412" y="1886499"/>
                  </a:lnTo>
                  <a:cubicBezTo>
                    <a:pt x="29694" y="1886499"/>
                    <a:pt x="19415" y="1882241"/>
                    <a:pt x="11837" y="1874662"/>
                  </a:cubicBezTo>
                  <a:cubicBezTo>
                    <a:pt x="4258" y="1867084"/>
                    <a:pt x="0" y="1856804"/>
                    <a:pt x="0" y="1846086"/>
                  </a:cubicBezTo>
                  <a:lnTo>
                    <a:pt x="0" y="40412"/>
                  </a:lnTo>
                  <a:cubicBezTo>
                    <a:pt x="0" y="29694"/>
                    <a:pt x="4258" y="19415"/>
                    <a:pt x="11837" y="11837"/>
                  </a:cubicBezTo>
                  <a:cubicBezTo>
                    <a:pt x="19415" y="4258"/>
                    <a:pt x="29694" y="0"/>
                    <a:pt x="40412" y="0"/>
                  </a:cubicBezTo>
                  <a:close/>
                </a:path>
              </a:pathLst>
            </a:custGeom>
            <a:solidFill>
              <a:srgbClr val="000000">
                <a:alpha val="0"/>
              </a:srgbClr>
            </a:solidFill>
            <a:ln w="38100" cap="rnd">
              <a:solidFill>
                <a:srgbClr val="000000"/>
              </a:solidFill>
              <a:prstDash val="solid"/>
              <a:round/>
            </a:ln>
          </p:spPr>
        </p:sp>
        <p:sp>
          <p:nvSpPr>
            <p:cNvPr name="TextBox 7" id="7"/>
            <p:cNvSpPr txBox="true"/>
            <p:nvPr/>
          </p:nvSpPr>
          <p:spPr>
            <a:xfrm>
              <a:off x="0" y="-66675"/>
              <a:ext cx="2522765" cy="1953174"/>
            </a:xfrm>
            <a:prstGeom prst="rect">
              <a:avLst/>
            </a:prstGeom>
          </p:spPr>
          <p:txBody>
            <a:bodyPr anchor="ctr" rtlCol="false" tIns="127000" lIns="127000" bIns="127000" rIns="127000"/>
            <a:lstStyle/>
            <a:p>
              <a:pPr algn="ctr" marL="0" indent="0" lvl="0">
                <a:lnSpc>
                  <a:spcPts val="3120"/>
                </a:lnSpc>
              </a:pPr>
            </a:p>
          </p:txBody>
        </p:sp>
      </p:grpSp>
      <p:grpSp>
        <p:nvGrpSpPr>
          <p:cNvPr name="Group 8" id="8"/>
          <p:cNvGrpSpPr/>
          <p:nvPr/>
        </p:nvGrpSpPr>
        <p:grpSpPr>
          <a:xfrm rot="0">
            <a:off x="7326487" y="1867984"/>
            <a:ext cx="8743950" cy="6551032"/>
            <a:chOff x="0" y="0"/>
            <a:chExt cx="6350000" cy="4757467"/>
          </a:xfrm>
        </p:grpSpPr>
        <p:sp>
          <p:nvSpPr>
            <p:cNvPr name="Freeform 9" id="9"/>
            <p:cNvSpPr/>
            <p:nvPr/>
          </p:nvSpPr>
          <p:spPr>
            <a:xfrm flipH="false" flipV="false" rot="0">
              <a:off x="0" y="0"/>
              <a:ext cx="6350000" cy="4757467"/>
            </a:xfrm>
            <a:custGeom>
              <a:avLst/>
              <a:gdLst/>
              <a:ahLst/>
              <a:cxnLst/>
              <a:rect r="r" b="b" t="t" l="l"/>
              <a:pathLst>
                <a:path h="4757467" w="6350000">
                  <a:moveTo>
                    <a:pt x="0" y="3964556"/>
                  </a:moveTo>
                  <a:lnTo>
                    <a:pt x="0" y="792911"/>
                  </a:lnTo>
                  <a:cubicBezTo>
                    <a:pt x="0" y="355224"/>
                    <a:pt x="284480" y="0"/>
                    <a:pt x="635000" y="0"/>
                  </a:cubicBezTo>
                  <a:lnTo>
                    <a:pt x="5715000" y="0"/>
                  </a:lnTo>
                  <a:cubicBezTo>
                    <a:pt x="6065520" y="0"/>
                    <a:pt x="6350000" y="355224"/>
                    <a:pt x="6350000" y="792911"/>
                  </a:cubicBezTo>
                  <a:lnTo>
                    <a:pt x="6350000" y="3964556"/>
                  </a:lnTo>
                  <a:cubicBezTo>
                    <a:pt x="6350000" y="4402243"/>
                    <a:pt x="6065520" y="4757467"/>
                    <a:pt x="5715000" y="4757467"/>
                  </a:cubicBezTo>
                  <a:lnTo>
                    <a:pt x="635000" y="4757467"/>
                  </a:lnTo>
                  <a:cubicBezTo>
                    <a:pt x="284480" y="4757467"/>
                    <a:pt x="0" y="4402243"/>
                    <a:pt x="0" y="3964556"/>
                  </a:cubicBezTo>
                  <a:close/>
                </a:path>
              </a:pathLst>
            </a:custGeom>
            <a:blipFill>
              <a:blip r:embed="rId2"/>
              <a:stretch>
                <a:fillRect l="0" t="-356" r="0" b="-356"/>
              </a:stretch>
            </a:blipFill>
          </p:spPr>
        </p:sp>
      </p:grpSp>
      <p:sp>
        <p:nvSpPr>
          <p:cNvPr name="TextBox 10" id="10"/>
          <p:cNvSpPr txBox="true"/>
          <p:nvPr/>
        </p:nvSpPr>
        <p:spPr>
          <a:xfrm rot="0">
            <a:off x="2105025" y="3914800"/>
            <a:ext cx="4010025" cy="2457401"/>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SQL INJECTION LÀ GÌ?</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ADC1CF"/>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1800148" y="3352800"/>
            <a:ext cx="3414758" cy="3231344"/>
            <a:chOff x="0" y="0"/>
            <a:chExt cx="474381" cy="448901"/>
          </a:xfrm>
        </p:grpSpPr>
        <p:sp>
          <p:nvSpPr>
            <p:cNvPr name="Freeform 6" id="6"/>
            <p:cNvSpPr/>
            <p:nvPr/>
          </p:nvSpPr>
          <p:spPr>
            <a:xfrm flipH="false" flipV="false" rot="0">
              <a:off x="0" y="0"/>
              <a:ext cx="474381" cy="448901"/>
            </a:xfrm>
            <a:custGeom>
              <a:avLst/>
              <a:gdLst/>
              <a:ahLst/>
              <a:cxnLst/>
              <a:rect r="r" b="b" t="t" l="l"/>
              <a:pathLst>
                <a:path h="448901" w="474381">
                  <a:moveTo>
                    <a:pt x="113360" y="0"/>
                  </a:moveTo>
                  <a:lnTo>
                    <a:pt x="361021" y="0"/>
                  </a:lnTo>
                  <a:cubicBezTo>
                    <a:pt x="423628" y="0"/>
                    <a:pt x="474381" y="50753"/>
                    <a:pt x="474381" y="113360"/>
                  </a:cubicBezTo>
                  <a:lnTo>
                    <a:pt x="474381" y="335541"/>
                  </a:lnTo>
                  <a:cubicBezTo>
                    <a:pt x="474381" y="365606"/>
                    <a:pt x="462437" y="394439"/>
                    <a:pt x="441178" y="415698"/>
                  </a:cubicBezTo>
                  <a:cubicBezTo>
                    <a:pt x="419919" y="436958"/>
                    <a:pt x="391086" y="448901"/>
                    <a:pt x="361021" y="448901"/>
                  </a:cubicBezTo>
                  <a:lnTo>
                    <a:pt x="113360" y="448901"/>
                  </a:lnTo>
                  <a:cubicBezTo>
                    <a:pt x="83295" y="448901"/>
                    <a:pt x="54461" y="436958"/>
                    <a:pt x="33202" y="415698"/>
                  </a:cubicBezTo>
                  <a:cubicBezTo>
                    <a:pt x="11943" y="394439"/>
                    <a:pt x="0" y="365606"/>
                    <a:pt x="0" y="335541"/>
                  </a:cubicBezTo>
                  <a:lnTo>
                    <a:pt x="0" y="113360"/>
                  </a:lnTo>
                  <a:cubicBezTo>
                    <a:pt x="0" y="83295"/>
                    <a:pt x="11943" y="54461"/>
                    <a:pt x="33202" y="33202"/>
                  </a:cubicBezTo>
                  <a:cubicBezTo>
                    <a:pt x="54461" y="11943"/>
                    <a:pt x="83295" y="0"/>
                    <a:pt x="113360" y="0"/>
                  </a:cubicBezTo>
                  <a:close/>
                </a:path>
              </a:pathLst>
            </a:custGeom>
            <a:blipFill>
              <a:blip r:embed="rId2"/>
              <a:stretch>
                <a:fillRect l="-14250" t="-978" r="-29126" b="31"/>
              </a:stretch>
            </a:blipFill>
            <a:ln w="38100" cap="rnd">
              <a:solidFill>
                <a:srgbClr val="000000"/>
              </a:solidFill>
              <a:prstDash val="solid"/>
              <a:round/>
            </a:ln>
          </p:spPr>
        </p:sp>
      </p:grpSp>
      <p:grpSp>
        <p:nvGrpSpPr>
          <p:cNvPr name="Group 7" id="7"/>
          <p:cNvGrpSpPr/>
          <p:nvPr/>
        </p:nvGrpSpPr>
        <p:grpSpPr>
          <a:xfrm rot="0">
            <a:off x="5523751" y="3352800"/>
            <a:ext cx="3465827" cy="3231344"/>
            <a:chOff x="0" y="0"/>
            <a:chExt cx="481475" cy="448901"/>
          </a:xfrm>
        </p:grpSpPr>
        <p:sp>
          <p:nvSpPr>
            <p:cNvPr name="Freeform 8" id="8"/>
            <p:cNvSpPr/>
            <p:nvPr/>
          </p:nvSpPr>
          <p:spPr>
            <a:xfrm flipH="false" flipV="false" rot="-30000">
              <a:off x="-979" y="-1122"/>
              <a:ext cx="483434" cy="451145"/>
            </a:xfrm>
            <a:custGeom>
              <a:avLst/>
              <a:gdLst/>
              <a:ahLst/>
              <a:cxnLst/>
              <a:rect r="r" b="b" t="t" l="l"/>
              <a:pathLst>
                <a:path h="451145" w="483434">
                  <a:moveTo>
                    <a:pt x="114632" y="4"/>
                  </a:moveTo>
                  <a:lnTo>
                    <a:pt x="372719" y="2257"/>
                  </a:lnTo>
                  <a:cubicBezTo>
                    <a:pt x="434401" y="2795"/>
                    <a:pt x="483967" y="53234"/>
                    <a:pt x="483429" y="114916"/>
                  </a:cubicBezTo>
                  <a:lnTo>
                    <a:pt x="481461" y="340430"/>
                  </a:lnTo>
                  <a:cubicBezTo>
                    <a:pt x="480923" y="402112"/>
                    <a:pt x="430483" y="451679"/>
                    <a:pt x="368801" y="451140"/>
                  </a:cubicBezTo>
                  <a:lnTo>
                    <a:pt x="110715" y="448888"/>
                  </a:lnTo>
                  <a:cubicBezTo>
                    <a:pt x="49033" y="448350"/>
                    <a:pt x="-534" y="397910"/>
                    <a:pt x="4" y="336228"/>
                  </a:cubicBezTo>
                  <a:lnTo>
                    <a:pt x="1972" y="110715"/>
                  </a:lnTo>
                  <a:cubicBezTo>
                    <a:pt x="2510" y="49033"/>
                    <a:pt x="52950" y="-534"/>
                    <a:pt x="114632" y="4"/>
                  </a:cubicBezTo>
                  <a:close/>
                </a:path>
              </a:pathLst>
            </a:custGeom>
            <a:blipFill>
              <a:blip r:embed="rId3"/>
              <a:stretch>
                <a:fillRect l="-12668" t="-3383" r="-33699" b="-524"/>
              </a:stretch>
            </a:blipFill>
            <a:ln w="38100" cap="rnd">
              <a:solidFill>
                <a:srgbClr val="000000"/>
              </a:solidFill>
              <a:prstDash val="solid"/>
              <a:round/>
            </a:ln>
          </p:spPr>
        </p:sp>
      </p:grpSp>
      <p:grpSp>
        <p:nvGrpSpPr>
          <p:cNvPr name="Group 9" id="9"/>
          <p:cNvGrpSpPr/>
          <p:nvPr/>
        </p:nvGrpSpPr>
        <p:grpSpPr>
          <a:xfrm rot="0">
            <a:off x="9298423" y="3352800"/>
            <a:ext cx="3459398" cy="3231344"/>
            <a:chOff x="0" y="0"/>
            <a:chExt cx="480582" cy="448901"/>
          </a:xfrm>
        </p:grpSpPr>
        <p:sp>
          <p:nvSpPr>
            <p:cNvPr name="Freeform 10" id="10"/>
            <p:cNvSpPr/>
            <p:nvPr/>
          </p:nvSpPr>
          <p:spPr>
            <a:xfrm flipH="false" flipV="false" rot="-708000">
              <a:off x="-20304" y="-23878"/>
              <a:ext cx="521190" cy="496657"/>
            </a:xfrm>
            <a:custGeom>
              <a:avLst/>
              <a:gdLst/>
              <a:ahLst/>
              <a:cxnLst/>
              <a:rect r="r" b="b" t="t" l="l"/>
              <a:pathLst>
                <a:path h="496657" w="521190">
                  <a:moveTo>
                    <a:pt x="180813" y="2365"/>
                  </a:moveTo>
                  <a:lnTo>
                    <a:pt x="432175" y="54877"/>
                  </a:lnTo>
                  <a:cubicBezTo>
                    <a:pt x="461225" y="60946"/>
                    <a:pt x="486674" y="78306"/>
                    <a:pt x="502924" y="103139"/>
                  </a:cubicBezTo>
                  <a:cubicBezTo>
                    <a:pt x="519174" y="127972"/>
                    <a:pt x="524894" y="158242"/>
                    <a:pt x="518825" y="187292"/>
                  </a:cubicBezTo>
                  <a:lnTo>
                    <a:pt x="472791" y="407642"/>
                  </a:lnTo>
                  <a:cubicBezTo>
                    <a:pt x="466723" y="436692"/>
                    <a:pt x="449362" y="462141"/>
                    <a:pt x="424530" y="478391"/>
                  </a:cubicBezTo>
                  <a:cubicBezTo>
                    <a:pt x="399697" y="494641"/>
                    <a:pt x="369426" y="500360"/>
                    <a:pt x="340377" y="494292"/>
                  </a:cubicBezTo>
                  <a:lnTo>
                    <a:pt x="89015" y="441779"/>
                  </a:lnTo>
                  <a:cubicBezTo>
                    <a:pt x="59965" y="435711"/>
                    <a:pt x="34516" y="418350"/>
                    <a:pt x="18266" y="393518"/>
                  </a:cubicBezTo>
                  <a:cubicBezTo>
                    <a:pt x="2016" y="368685"/>
                    <a:pt x="-3704" y="338414"/>
                    <a:pt x="2365" y="309365"/>
                  </a:cubicBezTo>
                  <a:lnTo>
                    <a:pt x="48399" y="89015"/>
                  </a:lnTo>
                  <a:cubicBezTo>
                    <a:pt x="54468" y="59965"/>
                    <a:pt x="71828" y="34516"/>
                    <a:pt x="96660" y="18266"/>
                  </a:cubicBezTo>
                  <a:cubicBezTo>
                    <a:pt x="121493" y="2016"/>
                    <a:pt x="151764" y="-3704"/>
                    <a:pt x="180813" y="2365"/>
                  </a:cubicBezTo>
                  <a:close/>
                </a:path>
              </a:pathLst>
            </a:custGeom>
            <a:blipFill>
              <a:blip r:embed="rId4"/>
              <a:stretch>
                <a:fillRect l="-59906" t="-24931" r="-42593" b="-16648"/>
              </a:stretch>
            </a:blipFill>
            <a:ln w="38100" cap="rnd">
              <a:solidFill>
                <a:srgbClr val="000000"/>
              </a:solidFill>
              <a:prstDash val="solid"/>
              <a:round/>
            </a:ln>
          </p:spPr>
        </p:sp>
      </p:grpSp>
      <p:grpSp>
        <p:nvGrpSpPr>
          <p:cNvPr name="Group 11" id="11"/>
          <p:cNvGrpSpPr/>
          <p:nvPr/>
        </p:nvGrpSpPr>
        <p:grpSpPr>
          <a:xfrm rot="0">
            <a:off x="13066667" y="3352800"/>
            <a:ext cx="3421108" cy="3231344"/>
            <a:chOff x="0" y="0"/>
            <a:chExt cx="475263" cy="448901"/>
          </a:xfrm>
        </p:grpSpPr>
        <p:sp>
          <p:nvSpPr>
            <p:cNvPr name="Freeform 12" id="12"/>
            <p:cNvSpPr/>
            <p:nvPr/>
          </p:nvSpPr>
          <p:spPr>
            <a:xfrm flipH="false" flipV="false" rot="-24000">
              <a:off x="-774" y="-866"/>
              <a:ext cx="476811" cy="450633"/>
            </a:xfrm>
            <a:custGeom>
              <a:avLst/>
              <a:gdLst/>
              <a:ahLst/>
              <a:cxnLst/>
              <a:rect r="r" b="b" t="t" l="l"/>
              <a:pathLst>
                <a:path h="450633" w="476811">
                  <a:moveTo>
                    <a:pt x="115493" y="2"/>
                  </a:moveTo>
                  <a:lnTo>
                    <a:pt x="364452" y="1741"/>
                  </a:lnTo>
                  <a:cubicBezTo>
                    <a:pt x="426941" y="2177"/>
                    <a:pt x="477244" y="53188"/>
                    <a:pt x="476808" y="115677"/>
                  </a:cubicBezTo>
                  <a:lnTo>
                    <a:pt x="475254" y="338274"/>
                  </a:lnTo>
                  <a:cubicBezTo>
                    <a:pt x="475045" y="368282"/>
                    <a:pt x="462923" y="396978"/>
                    <a:pt x="441556" y="418049"/>
                  </a:cubicBezTo>
                  <a:cubicBezTo>
                    <a:pt x="420188" y="439120"/>
                    <a:pt x="391326" y="450840"/>
                    <a:pt x="361318" y="450630"/>
                  </a:cubicBezTo>
                  <a:lnTo>
                    <a:pt x="112359" y="448892"/>
                  </a:lnTo>
                  <a:cubicBezTo>
                    <a:pt x="49870" y="448456"/>
                    <a:pt x="-433" y="397445"/>
                    <a:pt x="3" y="334956"/>
                  </a:cubicBezTo>
                  <a:lnTo>
                    <a:pt x="1557" y="112359"/>
                  </a:lnTo>
                  <a:cubicBezTo>
                    <a:pt x="1993" y="49870"/>
                    <a:pt x="53004" y="-434"/>
                    <a:pt x="115493" y="2"/>
                  </a:cubicBezTo>
                  <a:close/>
                </a:path>
              </a:pathLst>
            </a:custGeom>
            <a:blipFill>
              <a:blip r:embed="rId5"/>
              <a:stretch>
                <a:fillRect l="-23518" t="-3373" r="-23539" b="-295"/>
              </a:stretch>
            </a:blipFill>
            <a:ln w="38100" cap="rnd">
              <a:solidFill>
                <a:srgbClr val="000000"/>
              </a:solidFill>
              <a:prstDash val="solid"/>
              <a:round/>
            </a:ln>
          </p:spPr>
        </p:sp>
      </p:grpSp>
      <p:grpSp>
        <p:nvGrpSpPr>
          <p:cNvPr name="Group 13" id="13"/>
          <p:cNvGrpSpPr/>
          <p:nvPr/>
        </p:nvGrpSpPr>
        <p:grpSpPr>
          <a:xfrm rot="0">
            <a:off x="2046965" y="6934146"/>
            <a:ext cx="2876550" cy="1967782"/>
            <a:chOff x="0" y="0"/>
            <a:chExt cx="3835400" cy="2623710"/>
          </a:xfrm>
        </p:grpSpPr>
        <p:sp>
          <p:nvSpPr>
            <p:cNvPr name="TextBox 14" id="14"/>
            <p:cNvSpPr txBox="true"/>
            <p:nvPr/>
          </p:nvSpPr>
          <p:spPr>
            <a:xfrm rot="0">
              <a:off x="0" y="562588"/>
              <a:ext cx="3835400" cy="2061122"/>
            </a:xfrm>
            <a:prstGeom prst="rect">
              <a:avLst/>
            </a:prstGeom>
          </p:spPr>
          <p:txBody>
            <a:bodyPr anchor="t" rtlCol="false" tIns="0" lIns="0" bIns="0" rIns="0">
              <a:spAutoFit/>
            </a:bodyPr>
            <a:lstStyle/>
            <a:p>
              <a:pPr algn="ctr" marL="0" indent="0" lvl="0">
                <a:lnSpc>
                  <a:spcPts val="3120"/>
                </a:lnSpc>
                <a:spcBef>
                  <a:spcPct val="0"/>
                </a:spcBef>
              </a:pPr>
              <a:r>
                <a:rPr lang="en-US" sz="2400">
                  <a:solidFill>
                    <a:srgbClr val="000000"/>
                  </a:solidFill>
                  <a:latin typeface="Montserrat"/>
                  <a:ea typeface="Montserrat"/>
                  <a:cs typeface="Montserrat"/>
                  <a:sym typeface="Montserrat"/>
                </a:rPr>
                <a:t>Kẻ </a:t>
              </a:r>
              <a:r>
                <a:rPr lang="en-US" sz="2400" strike="noStrike" u="none">
                  <a:solidFill>
                    <a:srgbClr val="000000"/>
                  </a:solidFill>
                  <a:latin typeface="Montserrat"/>
                  <a:ea typeface="Montserrat"/>
                  <a:cs typeface="Montserrat"/>
                  <a:sym typeface="Montserrat"/>
                </a:rPr>
                <a:t>t</a:t>
              </a:r>
              <a:r>
                <a:rPr lang="en-US" sz="2400" strike="noStrike" u="none">
                  <a:solidFill>
                    <a:srgbClr val="000000"/>
                  </a:solidFill>
                  <a:latin typeface="Montserrat"/>
                  <a:ea typeface="Montserrat"/>
                  <a:cs typeface="Montserrat"/>
                  <a:sym typeface="Montserrat"/>
                </a:rPr>
                <a:t>ấn </a:t>
              </a:r>
              <a:r>
                <a:rPr lang="en-US" sz="2400" strike="noStrike" u="none">
                  <a:solidFill>
                    <a:srgbClr val="000000"/>
                  </a:solidFill>
                  <a:latin typeface="Montserrat"/>
                  <a:ea typeface="Montserrat"/>
                  <a:cs typeface="Montserrat"/>
                  <a:sym typeface="Montserrat"/>
                </a:rPr>
                <a:t>c</a:t>
              </a:r>
              <a:r>
                <a:rPr lang="en-US" sz="2400" strike="noStrike" u="none">
                  <a:solidFill>
                    <a:srgbClr val="000000"/>
                  </a:solidFill>
                  <a:latin typeface="Montserrat"/>
                  <a:ea typeface="Montserrat"/>
                  <a:cs typeface="Montserrat"/>
                  <a:sym typeface="Montserrat"/>
                </a:rPr>
                <a:t>ông</a:t>
              </a:r>
              <a:r>
                <a:rPr lang="en-US" sz="2400" strike="noStrike" u="none">
                  <a:solidFill>
                    <a:srgbClr val="000000"/>
                  </a:solidFill>
                  <a:latin typeface="Montserrat"/>
                  <a:ea typeface="Montserrat"/>
                  <a:cs typeface="Montserrat"/>
                  <a:sym typeface="Montserrat"/>
                </a:rPr>
                <a:t> l</a:t>
              </a:r>
              <a:r>
                <a:rPr lang="en-US" sz="2400" strike="noStrike" u="none">
                  <a:solidFill>
                    <a:srgbClr val="000000"/>
                  </a:solidFill>
                  <a:latin typeface="Montserrat"/>
                  <a:ea typeface="Montserrat"/>
                  <a:cs typeface="Montserrat"/>
                  <a:sym typeface="Montserrat"/>
                </a:rPr>
                <a:t>ợ</a:t>
              </a:r>
              <a:r>
                <a:rPr lang="en-US" sz="2400" strike="noStrike" u="none">
                  <a:solidFill>
                    <a:srgbClr val="000000"/>
                  </a:solidFill>
                  <a:latin typeface="Montserrat"/>
                  <a:ea typeface="Montserrat"/>
                  <a:cs typeface="Montserrat"/>
                  <a:sym typeface="Montserrat"/>
                </a:rPr>
                <a:t>i</a:t>
              </a:r>
              <a:r>
                <a:rPr lang="en-US" sz="2400" strike="noStrike" u="none">
                  <a:solidFill>
                    <a:srgbClr val="000000"/>
                  </a:solidFill>
                  <a:latin typeface="Montserrat"/>
                  <a:ea typeface="Montserrat"/>
                  <a:cs typeface="Montserrat"/>
                  <a:sym typeface="Montserrat"/>
                </a:rPr>
                <a:t> dụng các </a:t>
              </a:r>
              <a:r>
                <a:rPr lang="en-US" sz="2400" strike="noStrike" u="none">
                  <a:solidFill>
                    <a:srgbClr val="000000"/>
                  </a:solidFill>
                  <a:latin typeface="Montserrat"/>
                  <a:ea typeface="Montserrat"/>
                  <a:cs typeface="Montserrat"/>
                  <a:sym typeface="Montserrat"/>
                </a:rPr>
                <a:t>t</a:t>
              </a:r>
              <a:r>
                <a:rPr lang="en-US" sz="2400" strike="noStrike" u="none">
                  <a:solidFill>
                    <a:srgbClr val="000000"/>
                  </a:solidFill>
                  <a:latin typeface="Montserrat"/>
                  <a:ea typeface="Montserrat"/>
                  <a:cs typeface="Montserrat"/>
                  <a:sym typeface="Montserrat"/>
                </a:rPr>
                <a:t>ruy</a:t>
              </a:r>
              <a:r>
                <a:rPr lang="en-US" sz="2400" strike="noStrike" u="none">
                  <a:solidFill>
                    <a:srgbClr val="000000"/>
                  </a:solidFill>
                  <a:latin typeface="Montserrat"/>
                  <a:ea typeface="Montserrat"/>
                  <a:cs typeface="Montserrat"/>
                  <a:sym typeface="Montserrat"/>
                </a:rPr>
                <a:t> </a:t>
              </a:r>
              <a:r>
                <a:rPr lang="en-US" sz="2400" strike="noStrike" u="none">
                  <a:solidFill>
                    <a:srgbClr val="000000"/>
                  </a:solidFill>
                  <a:latin typeface="Montserrat"/>
                  <a:ea typeface="Montserrat"/>
                  <a:cs typeface="Montserrat"/>
                  <a:sym typeface="Montserrat"/>
                </a:rPr>
                <a:t>vấn SQL dễ bị tổn thương</a:t>
              </a:r>
              <a:r>
                <a:rPr lang="en-US" sz="2400" strike="noStrike" u="none">
                  <a:solidFill>
                    <a:srgbClr val="000000"/>
                  </a:solidFill>
                  <a:latin typeface="Montserrat"/>
                  <a:ea typeface="Montserrat"/>
                  <a:cs typeface="Montserrat"/>
                  <a:sym typeface="Montserrat"/>
                </a:rPr>
                <a:t>.</a:t>
              </a:r>
            </a:p>
          </p:txBody>
        </p:sp>
        <p:sp>
          <p:nvSpPr>
            <p:cNvPr name="TextBox 15" id="15"/>
            <p:cNvSpPr txBox="true"/>
            <p:nvPr/>
          </p:nvSpPr>
          <p:spPr>
            <a:xfrm rot="0">
              <a:off x="0" y="-66675"/>
              <a:ext cx="3835400" cy="546713"/>
            </a:xfrm>
            <a:prstGeom prst="rect">
              <a:avLst/>
            </a:prstGeom>
          </p:spPr>
          <p:txBody>
            <a:bodyPr anchor="t" rtlCol="false" tIns="0" lIns="0" bIns="0" rIns="0">
              <a:spAutoFit/>
            </a:bodyPr>
            <a:lstStyle/>
            <a:p>
              <a:pPr algn="ctr" marL="0" indent="0" lvl="0">
                <a:lnSpc>
                  <a:spcPts val="3120"/>
                </a:lnSpc>
                <a:spcBef>
                  <a:spcPct val="0"/>
                </a:spcBef>
              </a:pPr>
              <a:r>
                <a:rPr lang="en-US" b="true" sz="2400">
                  <a:solidFill>
                    <a:srgbClr val="000000"/>
                  </a:solidFill>
                  <a:latin typeface="Codec Pro Ultra-Bold"/>
                  <a:ea typeface="Codec Pro Ultra-Bold"/>
                  <a:cs typeface="Codec Pro Ultra-Bold"/>
                  <a:sym typeface="Codec Pro Ultra-Bold"/>
                </a:rPr>
                <a:t>Lợi dụng</a:t>
              </a:r>
            </a:p>
          </p:txBody>
        </p:sp>
      </p:grpSp>
      <p:grpSp>
        <p:nvGrpSpPr>
          <p:cNvPr name="Group 16" id="16"/>
          <p:cNvGrpSpPr/>
          <p:nvPr/>
        </p:nvGrpSpPr>
        <p:grpSpPr>
          <a:xfrm rot="0">
            <a:off x="5817909" y="6934200"/>
            <a:ext cx="2876550" cy="1577274"/>
            <a:chOff x="0" y="0"/>
            <a:chExt cx="3835400" cy="2103032"/>
          </a:xfrm>
        </p:grpSpPr>
        <p:sp>
          <p:nvSpPr>
            <p:cNvPr name="TextBox 17" id="17"/>
            <p:cNvSpPr txBox="true"/>
            <p:nvPr/>
          </p:nvSpPr>
          <p:spPr>
            <a:xfrm rot="0">
              <a:off x="0" y="562588"/>
              <a:ext cx="3835400" cy="1540444"/>
            </a:xfrm>
            <a:prstGeom prst="rect">
              <a:avLst/>
            </a:prstGeom>
          </p:spPr>
          <p:txBody>
            <a:bodyPr anchor="t" rtlCol="false" tIns="0" lIns="0" bIns="0" rIns="0">
              <a:spAutoFit/>
            </a:bodyPr>
            <a:lstStyle/>
            <a:p>
              <a:pPr algn="ctr" marL="0" indent="0" lvl="0">
                <a:lnSpc>
                  <a:spcPts val="3120"/>
                </a:lnSpc>
                <a:spcBef>
                  <a:spcPct val="0"/>
                </a:spcBef>
              </a:pPr>
              <a:r>
                <a:rPr lang="en-US" sz="2400">
                  <a:solidFill>
                    <a:srgbClr val="000000"/>
                  </a:solidFill>
                  <a:latin typeface="Montserrat"/>
                  <a:ea typeface="Montserrat"/>
                  <a:cs typeface="Montserrat"/>
                  <a:sym typeface="Montserrat"/>
                </a:rPr>
                <a:t>Đánh cắp các thông tin nhạy cảm</a:t>
              </a:r>
              <a:r>
                <a:rPr lang="en-US" sz="2400" strike="noStrike" u="none">
                  <a:solidFill>
                    <a:srgbClr val="000000"/>
                  </a:solidFill>
                  <a:latin typeface="Montserrat"/>
                  <a:ea typeface="Montserrat"/>
                  <a:cs typeface="Montserrat"/>
                  <a:sym typeface="Montserrat"/>
                </a:rPr>
                <a:t>.</a:t>
              </a:r>
            </a:p>
          </p:txBody>
        </p:sp>
        <p:sp>
          <p:nvSpPr>
            <p:cNvPr name="TextBox 18" id="18"/>
            <p:cNvSpPr txBox="true"/>
            <p:nvPr/>
          </p:nvSpPr>
          <p:spPr>
            <a:xfrm rot="0">
              <a:off x="0" y="-66675"/>
              <a:ext cx="3835400" cy="546713"/>
            </a:xfrm>
            <a:prstGeom prst="rect">
              <a:avLst/>
            </a:prstGeom>
          </p:spPr>
          <p:txBody>
            <a:bodyPr anchor="t" rtlCol="false" tIns="0" lIns="0" bIns="0" rIns="0">
              <a:spAutoFit/>
            </a:bodyPr>
            <a:lstStyle/>
            <a:p>
              <a:pPr algn="ctr" marL="0" indent="0" lvl="0">
                <a:lnSpc>
                  <a:spcPts val="3120"/>
                </a:lnSpc>
                <a:spcBef>
                  <a:spcPct val="0"/>
                </a:spcBef>
              </a:pPr>
              <a:r>
                <a:rPr lang="en-US" b="true" sz="2400">
                  <a:solidFill>
                    <a:srgbClr val="000000"/>
                  </a:solidFill>
                  <a:latin typeface="Codec Pro Ultra-Bold"/>
                  <a:ea typeface="Codec Pro Ultra-Bold"/>
                  <a:cs typeface="Codec Pro Ultra-Bold"/>
                  <a:sym typeface="Codec Pro Ultra-Bold"/>
                </a:rPr>
                <a:t>Mục đích</a:t>
              </a:r>
            </a:p>
          </p:txBody>
        </p:sp>
      </p:grpSp>
      <p:grpSp>
        <p:nvGrpSpPr>
          <p:cNvPr name="Group 19" id="19"/>
          <p:cNvGrpSpPr/>
          <p:nvPr/>
        </p:nvGrpSpPr>
        <p:grpSpPr>
          <a:xfrm rot="0">
            <a:off x="9589809" y="6934146"/>
            <a:ext cx="2876550" cy="1577274"/>
            <a:chOff x="0" y="0"/>
            <a:chExt cx="3835400" cy="2103032"/>
          </a:xfrm>
        </p:grpSpPr>
        <p:sp>
          <p:nvSpPr>
            <p:cNvPr name="TextBox 20" id="20"/>
            <p:cNvSpPr txBox="true"/>
            <p:nvPr/>
          </p:nvSpPr>
          <p:spPr>
            <a:xfrm rot="0">
              <a:off x="0" y="562588"/>
              <a:ext cx="3835400" cy="1540444"/>
            </a:xfrm>
            <a:prstGeom prst="rect">
              <a:avLst/>
            </a:prstGeom>
          </p:spPr>
          <p:txBody>
            <a:bodyPr anchor="t" rtlCol="false" tIns="0" lIns="0" bIns="0" rIns="0">
              <a:spAutoFit/>
            </a:bodyPr>
            <a:lstStyle/>
            <a:p>
              <a:pPr algn="ctr" marL="0" indent="0" lvl="0">
                <a:lnSpc>
                  <a:spcPts val="3120"/>
                </a:lnSpc>
                <a:spcBef>
                  <a:spcPct val="0"/>
                </a:spcBef>
              </a:pPr>
              <a:r>
                <a:rPr lang="en-US" sz="2400">
                  <a:solidFill>
                    <a:srgbClr val="000000"/>
                  </a:solidFill>
                  <a:latin typeface="Montserrat"/>
                  <a:ea typeface="Montserrat"/>
                  <a:cs typeface="Montserrat"/>
                  <a:sym typeface="Montserrat"/>
                </a:rPr>
                <a:t>Kẻ </a:t>
              </a:r>
              <a:r>
                <a:rPr lang="en-US" sz="2400" strike="noStrike" u="none">
                  <a:solidFill>
                    <a:srgbClr val="000000"/>
                  </a:solidFill>
                  <a:latin typeface="Montserrat"/>
                  <a:ea typeface="Montserrat"/>
                  <a:cs typeface="Montserrat"/>
                  <a:sym typeface="Montserrat"/>
                </a:rPr>
                <a:t>t</a:t>
              </a:r>
              <a:r>
                <a:rPr lang="en-US" sz="2400" strike="noStrike" u="none">
                  <a:solidFill>
                    <a:srgbClr val="000000"/>
                  </a:solidFill>
                  <a:latin typeface="Montserrat"/>
                  <a:ea typeface="Montserrat"/>
                  <a:cs typeface="Montserrat"/>
                  <a:sym typeface="Montserrat"/>
                </a:rPr>
                <a:t>ấn</a:t>
              </a:r>
              <a:r>
                <a:rPr lang="en-US" sz="2400" strike="noStrike" u="none">
                  <a:solidFill>
                    <a:srgbClr val="000000"/>
                  </a:solidFill>
                  <a:latin typeface="Montserrat"/>
                  <a:ea typeface="Montserrat"/>
                  <a:cs typeface="Montserrat"/>
                  <a:sym typeface="Montserrat"/>
                </a:rPr>
                <a:t> c</a:t>
              </a:r>
              <a:r>
                <a:rPr lang="en-US" sz="2400" strike="noStrike" u="none">
                  <a:solidFill>
                    <a:srgbClr val="000000"/>
                  </a:solidFill>
                  <a:latin typeface="Montserrat"/>
                  <a:ea typeface="Montserrat"/>
                  <a:cs typeface="Montserrat"/>
                  <a:sym typeface="Montserrat"/>
                </a:rPr>
                <a:t>ô</a:t>
              </a:r>
              <a:r>
                <a:rPr lang="en-US" sz="2400" strike="noStrike" u="none">
                  <a:solidFill>
                    <a:srgbClr val="000000"/>
                  </a:solidFill>
                  <a:latin typeface="Montserrat"/>
                  <a:ea typeface="Montserrat"/>
                  <a:cs typeface="Montserrat"/>
                  <a:sym typeface="Montserrat"/>
                </a:rPr>
                <a:t>n</a:t>
              </a:r>
              <a:r>
                <a:rPr lang="en-US" sz="2400" strike="noStrike" u="none">
                  <a:solidFill>
                    <a:srgbClr val="000000"/>
                  </a:solidFill>
                  <a:latin typeface="Montserrat"/>
                  <a:ea typeface="Montserrat"/>
                  <a:cs typeface="Montserrat"/>
                  <a:sym typeface="Montserrat"/>
                </a:rPr>
                <a:t>g</a:t>
              </a:r>
              <a:r>
                <a:rPr lang="en-US" sz="2400" strike="noStrike" u="none">
                  <a:solidFill>
                    <a:srgbClr val="000000"/>
                  </a:solidFill>
                  <a:latin typeface="Montserrat"/>
                  <a:ea typeface="Montserrat"/>
                  <a:cs typeface="Montserrat"/>
                  <a:sym typeface="Montserrat"/>
                </a:rPr>
                <a:t> </a:t>
              </a:r>
              <a:r>
                <a:rPr lang="en-US" sz="2400" strike="noStrike" u="none">
                  <a:solidFill>
                    <a:srgbClr val="000000"/>
                  </a:solidFill>
                  <a:latin typeface="Montserrat"/>
                  <a:ea typeface="Montserrat"/>
                  <a:cs typeface="Montserrat"/>
                  <a:sym typeface="Montserrat"/>
                </a:rPr>
                <a:t>có thể vượt qua các quy trình</a:t>
              </a:r>
              <a:r>
                <a:rPr lang="en-US" sz="2400" strike="noStrike" u="none">
                  <a:solidFill>
                    <a:srgbClr val="000000"/>
                  </a:solidFill>
                  <a:latin typeface="Montserrat"/>
                  <a:ea typeface="Montserrat"/>
                  <a:cs typeface="Montserrat"/>
                  <a:sym typeface="Montserrat"/>
                </a:rPr>
                <a:t> </a:t>
              </a:r>
              <a:r>
                <a:rPr lang="en-US" sz="2400" strike="noStrike" u="none">
                  <a:solidFill>
                    <a:srgbClr val="000000"/>
                  </a:solidFill>
                  <a:latin typeface="Montserrat"/>
                  <a:ea typeface="Montserrat"/>
                  <a:cs typeface="Montserrat"/>
                  <a:sym typeface="Montserrat"/>
                </a:rPr>
                <a:t>xá</a:t>
              </a:r>
              <a:r>
                <a:rPr lang="en-US" sz="2400" strike="noStrike" u="none">
                  <a:solidFill>
                    <a:srgbClr val="000000"/>
                  </a:solidFill>
                  <a:latin typeface="Montserrat"/>
                  <a:ea typeface="Montserrat"/>
                  <a:cs typeface="Montserrat"/>
                  <a:sym typeface="Montserrat"/>
                </a:rPr>
                <a:t>c</a:t>
              </a:r>
              <a:r>
                <a:rPr lang="en-US" sz="2400" strike="noStrike" u="none">
                  <a:solidFill>
                    <a:srgbClr val="000000"/>
                  </a:solidFill>
                  <a:latin typeface="Montserrat"/>
                  <a:ea typeface="Montserrat"/>
                  <a:cs typeface="Montserrat"/>
                  <a:sym typeface="Montserrat"/>
                </a:rPr>
                <a:t> thực</a:t>
              </a:r>
              <a:r>
                <a:rPr lang="en-US" sz="2400" strike="noStrike" u="none">
                  <a:solidFill>
                    <a:srgbClr val="000000"/>
                  </a:solidFill>
                  <a:latin typeface="Montserrat"/>
                  <a:ea typeface="Montserrat"/>
                  <a:cs typeface="Montserrat"/>
                  <a:sym typeface="Montserrat"/>
                </a:rPr>
                <a:t>.</a:t>
              </a:r>
            </a:p>
          </p:txBody>
        </p:sp>
        <p:sp>
          <p:nvSpPr>
            <p:cNvPr name="TextBox 21" id="21"/>
            <p:cNvSpPr txBox="true"/>
            <p:nvPr/>
          </p:nvSpPr>
          <p:spPr>
            <a:xfrm rot="0">
              <a:off x="0" y="-66675"/>
              <a:ext cx="3835400" cy="546713"/>
            </a:xfrm>
            <a:prstGeom prst="rect">
              <a:avLst/>
            </a:prstGeom>
          </p:spPr>
          <p:txBody>
            <a:bodyPr anchor="t" rtlCol="false" tIns="0" lIns="0" bIns="0" rIns="0">
              <a:spAutoFit/>
            </a:bodyPr>
            <a:lstStyle/>
            <a:p>
              <a:pPr algn="ctr" marL="0" indent="0" lvl="0">
                <a:lnSpc>
                  <a:spcPts val="3120"/>
                </a:lnSpc>
                <a:spcBef>
                  <a:spcPct val="0"/>
                </a:spcBef>
              </a:pPr>
              <a:r>
                <a:rPr lang="en-US" b="true" sz="2400">
                  <a:solidFill>
                    <a:srgbClr val="000000"/>
                  </a:solidFill>
                  <a:latin typeface="Codec Pro Ultra-Bold"/>
                  <a:ea typeface="Codec Pro Ultra-Bold"/>
                  <a:cs typeface="Codec Pro Ultra-Bold"/>
                  <a:sym typeface="Codec Pro Ultra-Bold"/>
                </a:rPr>
                <a:t>Phương thức</a:t>
              </a:r>
            </a:p>
          </p:txBody>
        </p:sp>
      </p:grpSp>
      <p:grpSp>
        <p:nvGrpSpPr>
          <p:cNvPr name="Group 22" id="22"/>
          <p:cNvGrpSpPr/>
          <p:nvPr/>
        </p:nvGrpSpPr>
        <p:grpSpPr>
          <a:xfrm rot="0">
            <a:off x="13364590" y="6934200"/>
            <a:ext cx="2876550" cy="1577274"/>
            <a:chOff x="0" y="0"/>
            <a:chExt cx="3835400" cy="2103032"/>
          </a:xfrm>
        </p:grpSpPr>
        <p:sp>
          <p:nvSpPr>
            <p:cNvPr name="TextBox 23" id="23"/>
            <p:cNvSpPr txBox="true"/>
            <p:nvPr/>
          </p:nvSpPr>
          <p:spPr>
            <a:xfrm rot="0">
              <a:off x="0" y="562588"/>
              <a:ext cx="3835400" cy="1540444"/>
            </a:xfrm>
            <a:prstGeom prst="rect">
              <a:avLst/>
            </a:prstGeom>
          </p:spPr>
          <p:txBody>
            <a:bodyPr anchor="t" rtlCol="false" tIns="0" lIns="0" bIns="0" rIns="0">
              <a:spAutoFit/>
            </a:bodyPr>
            <a:lstStyle/>
            <a:p>
              <a:pPr algn="ctr" marL="0" indent="0" lvl="0">
                <a:lnSpc>
                  <a:spcPts val="3120"/>
                </a:lnSpc>
                <a:spcBef>
                  <a:spcPct val="0"/>
                </a:spcBef>
              </a:pPr>
              <a:r>
                <a:rPr lang="en-US" sz="2400">
                  <a:solidFill>
                    <a:srgbClr val="000000"/>
                  </a:solidFill>
                  <a:latin typeface="Montserrat"/>
                  <a:ea typeface="Montserrat"/>
                  <a:cs typeface="Montserrat"/>
                  <a:sym typeface="Montserrat"/>
                </a:rPr>
                <a:t>Dẫ</a:t>
              </a:r>
              <a:r>
                <a:rPr lang="en-US" sz="2400" strike="noStrike" u="none">
                  <a:solidFill>
                    <a:srgbClr val="000000"/>
                  </a:solidFill>
                  <a:latin typeface="Montserrat"/>
                  <a:ea typeface="Montserrat"/>
                  <a:cs typeface="Montserrat"/>
                  <a:sym typeface="Montserrat"/>
                </a:rPr>
                <a:t>n </a:t>
              </a:r>
              <a:r>
                <a:rPr lang="en-US" sz="2400" strike="noStrike" u="none">
                  <a:solidFill>
                    <a:srgbClr val="000000"/>
                  </a:solidFill>
                  <a:latin typeface="Montserrat"/>
                  <a:ea typeface="Montserrat"/>
                  <a:cs typeface="Montserrat"/>
                  <a:sym typeface="Montserrat"/>
                </a:rPr>
                <a:t>đế</a:t>
              </a:r>
              <a:r>
                <a:rPr lang="en-US" sz="2400" strike="noStrike" u="none">
                  <a:solidFill>
                    <a:srgbClr val="000000"/>
                  </a:solidFill>
                  <a:latin typeface="Montserrat"/>
                  <a:ea typeface="Montserrat"/>
                  <a:cs typeface="Montserrat"/>
                  <a:sym typeface="Montserrat"/>
                </a:rPr>
                <a:t>n </a:t>
              </a:r>
              <a:r>
                <a:rPr lang="en-US" sz="2400" strike="noStrike" u="none">
                  <a:solidFill>
                    <a:srgbClr val="000000"/>
                  </a:solidFill>
                  <a:latin typeface="Montserrat"/>
                  <a:ea typeface="Montserrat"/>
                  <a:cs typeface="Montserrat"/>
                  <a:sym typeface="Montserrat"/>
                </a:rPr>
                <a:t>vi phạm dữ liệu nghiêm</a:t>
              </a:r>
              <a:r>
                <a:rPr lang="en-US" sz="2400" strike="noStrike" u="none">
                  <a:solidFill>
                    <a:srgbClr val="000000"/>
                  </a:solidFill>
                  <a:latin typeface="Montserrat"/>
                  <a:ea typeface="Montserrat"/>
                  <a:cs typeface="Montserrat"/>
                  <a:sym typeface="Montserrat"/>
                </a:rPr>
                <a:t> </a:t>
              </a:r>
              <a:r>
                <a:rPr lang="en-US" sz="2400" strike="noStrike" u="none">
                  <a:solidFill>
                    <a:srgbClr val="000000"/>
                  </a:solidFill>
                  <a:latin typeface="Montserrat"/>
                  <a:ea typeface="Montserrat"/>
                  <a:cs typeface="Montserrat"/>
                  <a:sym typeface="Montserrat"/>
                </a:rPr>
                <a:t>trọ</a:t>
              </a:r>
              <a:r>
                <a:rPr lang="en-US" sz="2400" strike="noStrike" u="none">
                  <a:solidFill>
                    <a:srgbClr val="000000"/>
                  </a:solidFill>
                  <a:latin typeface="Montserrat"/>
                  <a:ea typeface="Montserrat"/>
                  <a:cs typeface="Montserrat"/>
                  <a:sym typeface="Montserrat"/>
                </a:rPr>
                <a:t>n</a:t>
              </a:r>
              <a:r>
                <a:rPr lang="en-US" sz="2400" strike="noStrike" u="none">
                  <a:solidFill>
                    <a:srgbClr val="000000"/>
                  </a:solidFill>
                  <a:latin typeface="Montserrat"/>
                  <a:ea typeface="Montserrat"/>
                  <a:cs typeface="Montserrat"/>
                  <a:sym typeface="Montserrat"/>
                </a:rPr>
                <a:t>g</a:t>
              </a:r>
              <a:r>
                <a:rPr lang="en-US" sz="2400" strike="noStrike" u="none">
                  <a:solidFill>
                    <a:srgbClr val="000000"/>
                  </a:solidFill>
                  <a:latin typeface="Montserrat"/>
                  <a:ea typeface="Montserrat"/>
                  <a:cs typeface="Montserrat"/>
                  <a:sym typeface="Montserrat"/>
                </a:rPr>
                <a:t> </a:t>
              </a:r>
              <a:r>
                <a:rPr lang="en-US" sz="2400" strike="noStrike" u="none">
                  <a:solidFill>
                    <a:srgbClr val="000000"/>
                  </a:solidFill>
                  <a:latin typeface="Montserrat"/>
                  <a:ea typeface="Montserrat"/>
                  <a:cs typeface="Montserrat"/>
                  <a:sym typeface="Montserrat"/>
                </a:rPr>
                <a:t>và mất mát</a:t>
              </a:r>
              <a:r>
                <a:rPr lang="en-US" sz="2400" strike="noStrike" u="none">
                  <a:solidFill>
                    <a:srgbClr val="000000"/>
                  </a:solidFill>
                  <a:latin typeface="Montserrat"/>
                  <a:ea typeface="Montserrat"/>
                  <a:cs typeface="Montserrat"/>
                  <a:sym typeface="Montserrat"/>
                </a:rPr>
                <a:t>.</a:t>
              </a:r>
            </a:p>
          </p:txBody>
        </p:sp>
        <p:sp>
          <p:nvSpPr>
            <p:cNvPr name="TextBox 24" id="24"/>
            <p:cNvSpPr txBox="true"/>
            <p:nvPr/>
          </p:nvSpPr>
          <p:spPr>
            <a:xfrm rot="0">
              <a:off x="0" y="-66675"/>
              <a:ext cx="3835400" cy="546713"/>
            </a:xfrm>
            <a:prstGeom prst="rect">
              <a:avLst/>
            </a:prstGeom>
          </p:spPr>
          <p:txBody>
            <a:bodyPr anchor="t" rtlCol="false" tIns="0" lIns="0" bIns="0" rIns="0">
              <a:spAutoFit/>
            </a:bodyPr>
            <a:lstStyle/>
            <a:p>
              <a:pPr algn="ctr" marL="0" indent="0" lvl="0">
                <a:lnSpc>
                  <a:spcPts val="3120"/>
                </a:lnSpc>
                <a:spcBef>
                  <a:spcPct val="0"/>
                </a:spcBef>
              </a:pPr>
              <a:r>
                <a:rPr lang="en-US" b="true" sz="2400">
                  <a:solidFill>
                    <a:srgbClr val="000000"/>
                  </a:solidFill>
                  <a:latin typeface="Codec Pro Ultra-Bold"/>
                  <a:ea typeface="Codec Pro Ultra-Bold"/>
                  <a:cs typeface="Codec Pro Ultra-Bold"/>
                  <a:sym typeface="Codec Pro Ultra-Bold"/>
                </a:rPr>
                <a:t>Hậu quả</a:t>
              </a:r>
            </a:p>
          </p:txBody>
        </p:sp>
      </p:grpSp>
      <p:sp>
        <p:nvSpPr>
          <p:cNvPr name="TextBox 25" id="25"/>
          <p:cNvSpPr txBox="true"/>
          <p:nvPr/>
        </p:nvSpPr>
        <p:spPr>
          <a:xfrm rot="0">
            <a:off x="2105025" y="1562100"/>
            <a:ext cx="14077950" cy="819134"/>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Tổng quan về SQL Injection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1800225" y="3157599"/>
            <a:ext cx="6057900" cy="3415582"/>
            <a:chOff x="0" y="0"/>
            <a:chExt cx="8077200" cy="4554110"/>
          </a:xfrm>
        </p:grpSpPr>
        <p:sp>
          <p:nvSpPr>
            <p:cNvPr name="TextBox 6" id="6"/>
            <p:cNvSpPr txBox="true"/>
            <p:nvPr/>
          </p:nvSpPr>
          <p:spPr>
            <a:xfrm rot="0">
              <a:off x="0" y="2492988"/>
              <a:ext cx="8077200" cy="2061122"/>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Montserrat"/>
                  <a:ea typeface="Montserrat"/>
                  <a:cs typeface="Montserrat"/>
                  <a:sym typeface="Montserrat"/>
                </a:rPr>
                <a:t>Hơn 450.000 tài khoản Yahoo bị lộ thông tin trong vụ tấn công Yahoo (phần Yahoo Voices) thông quan SQL Injection vào năm 2012</a:t>
              </a:r>
            </a:p>
          </p:txBody>
        </p:sp>
        <p:sp>
          <p:nvSpPr>
            <p:cNvPr name="TextBox 7" id="7"/>
            <p:cNvSpPr txBox="true"/>
            <p:nvPr/>
          </p:nvSpPr>
          <p:spPr>
            <a:xfrm rot="0">
              <a:off x="0" y="1863725"/>
              <a:ext cx="8077200" cy="546713"/>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Codec Pro Ultra-Bold"/>
                  <a:ea typeface="Codec Pro Ultra-Bold"/>
                  <a:cs typeface="Codec Pro Ultra-Bold"/>
                  <a:sym typeface="Codec Pro Ultra-Bold"/>
                </a:rPr>
                <a:t>Tài khoản bị lộ thông tin</a:t>
              </a:r>
            </a:p>
          </p:txBody>
        </p:sp>
        <p:sp>
          <p:nvSpPr>
            <p:cNvPr name="TextBox 8" id="8"/>
            <p:cNvSpPr txBox="true"/>
            <p:nvPr/>
          </p:nvSpPr>
          <p:spPr>
            <a:xfrm rot="0">
              <a:off x="0" y="-85725"/>
              <a:ext cx="8077200" cy="1609725"/>
            </a:xfrm>
            <a:prstGeom prst="rect">
              <a:avLst/>
            </a:prstGeom>
          </p:spPr>
          <p:txBody>
            <a:bodyPr anchor="t" rtlCol="false" tIns="0" lIns="0" bIns="0" rIns="0">
              <a:spAutoFit/>
            </a:bodyPr>
            <a:lstStyle/>
            <a:p>
              <a:pPr algn="ctr" marL="0" indent="0" lvl="0">
                <a:lnSpc>
                  <a:spcPts val="9000"/>
                </a:lnSpc>
              </a:pPr>
              <a:r>
                <a:rPr lang="en-US" b="true" sz="7500" spc="-187">
                  <a:solidFill>
                    <a:srgbClr val="000000"/>
                  </a:solidFill>
                  <a:latin typeface="Gatwick Bold"/>
                  <a:ea typeface="Gatwick Bold"/>
                  <a:cs typeface="Gatwick Bold"/>
                  <a:sym typeface="Gatwick Bold"/>
                </a:rPr>
                <a:t> 45</a:t>
              </a:r>
              <a:r>
                <a:rPr lang="en-US" b="true" sz="7500" spc="-187">
                  <a:solidFill>
                    <a:srgbClr val="000000"/>
                  </a:solidFill>
                  <a:latin typeface="Gatwick Bold"/>
                  <a:ea typeface="Gatwick Bold"/>
                  <a:cs typeface="Gatwick Bold"/>
                  <a:sym typeface="Gatwick Bold"/>
                </a:rPr>
                <a:t>0.000</a:t>
              </a:r>
            </a:p>
          </p:txBody>
        </p:sp>
      </p:grpSp>
      <p:grpSp>
        <p:nvGrpSpPr>
          <p:cNvPr name="Group 9" id="9"/>
          <p:cNvGrpSpPr/>
          <p:nvPr/>
        </p:nvGrpSpPr>
        <p:grpSpPr>
          <a:xfrm rot="0">
            <a:off x="8991600" y="1562100"/>
            <a:ext cx="7496175" cy="7162800"/>
            <a:chOff x="0" y="0"/>
            <a:chExt cx="1055195" cy="1008268"/>
          </a:xfrm>
        </p:grpSpPr>
        <p:sp>
          <p:nvSpPr>
            <p:cNvPr name="Freeform 10" id="10"/>
            <p:cNvSpPr/>
            <p:nvPr/>
          </p:nvSpPr>
          <p:spPr>
            <a:xfrm flipH="false" flipV="false" rot="569999">
              <a:off x="-70506" y="-74695"/>
              <a:ext cx="1196207" cy="1157663"/>
            </a:xfrm>
            <a:custGeom>
              <a:avLst/>
              <a:gdLst/>
              <a:ahLst/>
              <a:cxnLst/>
              <a:rect r="r" b="b" t="t" l="l"/>
              <a:pathLst>
                <a:path h="1157663" w="1196207">
                  <a:moveTo>
                    <a:pt x="30187" y="162722"/>
                  </a:moveTo>
                  <a:lnTo>
                    <a:pt x="999608" y="496"/>
                  </a:lnTo>
                  <a:cubicBezTo>
                    <a:pt x="1009063" y="-1086"/>
                    <a:pt x="1018760" y="1153"/>
                    <a:pt x="1026565" y="6720"/>
                  </a:cubicBezTo>
                  <a:cubicBezTo>
                    <a:pt x="1034370" y="12287"/>
                    <a:pt x="1039643" y="20726"/>
                    <a:pt x="1041226" y="30182"/>
                  </a:cubicBezTo>
                  <a:lnTo>
                    <a:pt x="1195706" y="953319"/>
                  </a:lnTo>
                  <a:cubicBezTo>
                    <a:pt x="1199001" y="973009"/>
                    <a:pt x="1185710" y="991641"/>
                    <a:pt x="1166020" y="994936"/>
                  </a:cubicBezTo>
                  <a:lnTo>
                    <a:pt x="196599" y="1157162"/>
                  </a:lnTo>
                  <a:cubicBezTo>
                    <a:pt x="176910" y="1160457"/>
                    <a:pt x="158277" y="1147166"/>
                    <a:pt x="154982" y="1127476"/>
                  </a:cubicBezTo>
                  <a:lnTo>
                    <a:pt x="502" y="204339"/>
                  </a:lnTo>
                  <a:cubicBezTo>
                    <a:pt x="-2793" y="184649"/>
                    <a:pt x="10497" y="166017"/>
                    <a:pt x="30187" y="162722"/>
                  </a:cubicBezTo>
                  <a:close/>
                </a:path>
              </a:pathLst>
            </a:custGeom>
            <a:blipFill>
              <a:blip r:embed="rId2"/>
              <a:stretch>
                <a:fillRect l="-42603" t="-7220" r="-24325" b="-7698"/>
              </a:stretch>
            </a:blipFill>
            <a:ln w="38100" cap="rnd">
              <a:solidFill>
                <a:srgbClr val="000000"/>
              </a:solidFill>
              <a:prstDash val="solid"/>
              <a:round/>
            </a:ln>
          </p:spPr>
        </p:sp>
      </p:grpSp>
    </p:spTree>
  </p:cSld>
  <p:clrMapOvr>
    <a:masterClrMapping/>
  </p:clrMapOvr>
</p:sld>
</file>

<file path=ppt/slides/slide7.xml><?xml version="1.0" encoding="utf-8"?>
<p:sld xmlns:p="http://schemas.openxmlformats.org/presentationml/2006/main" xmlns:a="http://schemas.openxmlformats.org/drawingml/2006/main">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1800225" y="3764449"/>
            <a:ext cx="4717524" cy="4960451"/>
            <a:chOff x="0" y="0"/>
            <a:chExt cx="1242476" cy="1306456"/>
          </a:xfrm>
        </p:grpSpPr>
        <p:sp>
          <p:nvSpPr>
            <p:cNvPr name="Freeform 6" id="6"/>
            <p:cNvSpPr/>
            <p:nvPr/>
          </p:nvSpPr>
          <p:spPr>
            <a:xfrm flipH="false" flipV="false" rot="0">
              <a:off x="0" y="0"/>
              <a:ext cx="1242476" cy="1306456"/>
            </a:xfrm>
            <a:custGeom>
              <a:avLst/>
              <a:gdLst/>
              <a:ahLst/>
              <a:cxnLst/>
              <a:rect r="r" b="b" t="t" l="l"/>
              <a:pathLst>
                <a:path h="1306456" w="1242476">
                  <a:moveTo>
                    <a:pt x="82055" y="0"/>
                  </a:moveTo>
                  <a:lnTo>
                    <a:pt x="1160421" y="0"/>
                  </a:lnTo>
                  <a:cubicBezTo>
                    <a:pt x="1182183" y="0"/>
                    <a:pt x="1203054" y="8645"/>
                    <a:pt x="1218442" y="24033"/>
                  </a:cubicBezTo>
                  <a:cubicBezTo>
                    <a:pt x="1233831" y="39422"/>
                    <a:pt x="1242476" y="60293"/>
                    <a:pt x="1242476" y="82055"/>
                  </a:cubicBezTo>
                  <a:lnTo>
                    <a:pt x="1242476" y="1224401"/>
                  </a:lnTo>
                  <a:cubicBezTo>
                    <a:pt x="1242476" y="1246164"/>
                    <a:pt x="1233831" y="1267035"/>
                    <a:pt x="1218442" y="1282423"/>
                  </a:cubicBezTo>
                  <a:cubicBezTo>
                    <a:pt x="1203054" y="1297811"/>
                    <a:pt x="1182183" y="1306456"/>
                    <a:pt x="1160421" y="1306456"/>
                  </a:cubicBezTo>
                  <a:lnTo>
                    <a:pt x="82055" y="1306456"/>
                  </a:lnTo>
                  <a:cubicBezTo>
                    <a:pt x="60293" y="1306456"/>
                    <a:pt x="39422" y="1297811"/>
                    <a:pt x="24033" y="1282423"/>
                  </a:cubicBezTo>
                  <a:cubicBezTo>
                    <a:pt x="8645" y="1267035"/>
                    <a:pt x="0" y="1246164"/>
                    <a:pt x="0" y="1224401"/>
                  </a:cubicBezTo>
                  <a:lnTo>
                    <a:pt x="0" y="82055"/>
                  </a:lnTo>
                  <a:cubicBezTo>
                    <a:pt x="0" y="60293"/>
                    <a:pt x="8645" y="39422"/>
                    <a:pt x="24033" y="24033"/>
                  </a:cubicBezTo>
                  <a:cubicBezTo>
                    <a:pt x="39422" y="8645"/>
                    <a:pt x="60293" y="0"/>
                    <a:pt x="82055" y="0"/>
                  </a:cubicBezTo>
                  <a:close/>
                </a:path>
              </a:pathLst>
            </a:custGeom>
            <a:solidFill>
              <a:srgbClr val="000000">
                <a:alpha val="0"/>
              </a:srgbClr>
            </a:solidFill>
            <a:ln w="38100" cap="rnd">
              <a:solidFill>
                <a:srgbClr val="000000"/>
              </a:solidFill>
              <a:prstDash val="solid"/>
              <a:round/>
            </a:ln>
          </p:spPr>
        </p:sp>
        <p:sp>
          <p:nvSpPr>
            <p:cNvPr name="TextBox 7" id="7"/>
            <p:cNvSpPr txBox="true"/>
            <p:nvPr/>
          </p:nvSpPr>
          <p:spPr>
            <a:xfrm>
              <a:off x="0" y="-66675"/>
              <a:ext cx="1242476" cy="1373131"/>
            </a:xfrm>
            <a:prstGeom prst="rect">
              <a:avLst/>
            </a:prstGeom>
          </p:spPr>
          <p:txBody>
            <a:bodyPr anchor="ctr" rtlCol="false" tIns="127000" lIns="127000" bIns="127000" rIns="127000"/>
            <a:lstStyle/>
            <a:p>
              <a:pPr algn="ctr" marL="0" indent="0" lvl="0">
                <a:lnSpc>
                  <a:spcPts val="3120"/>
                </a:lnSpc>
                <a:spcBef>
                  <a:spcPct val="0"/>
                </a:spcBef>
              </a:pPr>
            </a:p>
          </p:txBody>
        </p:sp>
      </p:grpSp>
      <p:grpSp>
        <p:nvGrpSpPr>
          <p:cNvPr name="Group 8" id="8"/>
          <p:cNvGrpSpPr/>
          <p:nvPr/>
        </p:nvGrpSpPr>
        <p:grpSpPr>
          <a:xfrm rot="0">
            <a:off x="6785238" y="3764449"/>
            <a:ext cx="4717524" cy="4960451"/>
            <a:chOff x="0" y="0"/>
            <a:chExt cx="1242476" cy="1306456"/>
          </a:xfrm>
        </p:grpSpPr>
        <p:sp>
          <p:nvSpPr>
            <p:cNvPr name="Freeform 9" id="9"/>
            <p:cNvSpPr/>
            <p:nvPr/>
          </p:nvSpPr>
          <p:spPr>
            <a:xfrm flipH="false" flipV="false" rot="0">
              <a:off x="0" y="0"/>
              <a:ext cx="1242476" cy="1306456"/>
            </a:xfrm>
            <a:custGeom>
              <a:avLst/>
              <a:gdLst/>
              <a:ahLst/>
              <a:cxnLst/>
              <a:rect r="r" b="b" t="t" l="l"/>
              <a:pathLst>
                <a:path h="1306456" w="1242476">
                  <a:moveTo>
                    <a:pt x="82055" y="0"/>
                  </a:moveTo>
                  <a:lnTo>
                    <a:pt x="1160421" y="0"/>
                  </a:lnTo>
                  <a:cubicBezTo>
                    <a:pt x="1182183" y="0"/>
                    <a:pt x="1203054" y="8645"/>
                    <a:pt x="1218442" y="24033"/>
                  </a:cubicBezTo>
                  <a:cubicBezTo>
                    <a:pt x="1233831" y="39422"/>
                    <a:pt x="1242476" y="60293"/>
                    <a:pt x="1242476" y="82055"/>
                  </a:cubicBezTo>
                  <a:lnTo>
                    <a:pt x="1242476" y="1224401"/>
                  </a:lnTo>
                  <a:cubicBezTo>
                    <a:pt x="1242476" y="1246164"/>
                    <a:pt x="1233831" y="1267035"/>
                    <a:pt x="1218442" y="1282423"/>
                  </a:cubicBezTo>
                  <a:cubicBezTo>
                    <a:pt x="1203054" y="1297811"/>
                    <a:pt x="1182183" y="1306456"/>
                    <a:pt x="1160421" y="1306456"/>
                  </a:cubicBezTo>
                  <a:lnTo>
                    <a:pt x="82055" y="1306456"/>
                  </a:lnTo>
                  <a:cubicBezTo>
                    <a:pt x="60293" y="1306456"/>
                    <a:pt x="39422" y="1297811"/>
                    <a:pt x="24033" y="1282423"/>
                  </a:cubicBezTo>
                  <a:cubicBezTo>
                    <a:pt x="8645" y="1267035"/>
                    <a:pt x="0" y="1246164"/>
                    <a:pt x="0" y="1224401"/>
                  </a:cubicBezTo>
                  <a:lnTo>
                    <a:pt x="0" y="82055"/>
                  </a:lnTo>
                  <a:cubicBezTo>
                    <a:pt x="0" y="60293"/>
                    <a:pt x="8645" y="39422"/>
                    <a:pt x="24033" y="24033"/>
                  </a:cubicBezTo>
                  <a:cubicBezTo>
                    <a:pt x="39422" y="8645"/>
                    <a:pt x="60293" y="0"/>
                    <a:pt x="82055" y="0"/>
                  </a:cubicBezTo>
                  <a:close/>
                </a:path>
              </a:pathLst>
            </a:custGeom>
            <a:solidFill>
              <a:srgbClr val="000000">
                <a:alpha val="0"/>
              </a:srgbClr>
            </a:solidFill>
            <a:ln w="38100" cap="rnd">
              <a:solidFill>
                <a:srgbClr val="000000"/>
              </a:solidFill>
              <a:prstDash val="solid"/>
              <a:round/>
            </a:ln>
          </p:spPr>
        </p:sp>
        <p:sp>
          <p:nvSpPr>
            <p:cNvPr name="TextBox 10" id="10"/>
            <p:cNvSpPr txBox="true"/>
            <p:nvPr/>
          </p:nvSpPr>
          <p:spPr>
            <a:xfrm>
              <a:off x="0" y="-66675"/>
              <a:ext cx="1242476" cy="1373131"/>
            </a:xfrm>
            <a:prstGeom prst="rect">
              <a:avLst/>
            </a:prstGeom>
          </p:spPr>
          <p:txBody>
            <a:bodyPr anchor="ctr" rtlCol="false" tIns="127000" lIns="127000" bIns="127000" rIns="127000"/>
            <a:lstStyle/>
            <a:p>
              <a:pPr algn="ctr" marL="0" indent="0" lvl="0">
                <a:lnSpc>
                  <a:spcPts val="3120"/>
                </a:lnSpc>
                <a:spcBef>
                  <a:spcPct val="0"/>
                </a:spcBef>
              </a:pPr>
            </a:p>
          </p:txBody>
        </p:sp>
      </p:grpSp>
      <p:grpSp>
        <p:nvGrpSpPr>
          <p:cNvPr name="Group 11" id="11"/>
          <p:cNvGrpSpPr/>
          <p:nvPr/>
        </p:nvGrpSpPr>
        <p:grpSpPr>
          <a:xfrm rot="0">
            <a:off x="11770251" y="3764449"/>
            <a:ext cx="4717524" cy="4960451"/>
            <a:chOff x="0" y="0"/>
            <a:chExt cx="1242476" cy="1306456"/>
          </a:xfrm>
        </p:grpSpPr>
        <p:sp>
          <p:nvSpPr>
            <p:cNvPr name="Freeform 12" id="12"/>
            <p:cNvSpPr/>
            <p:nvPr/>
          </p:nvSpPr>
          <p:spPr>
            <a:xfrm flipH="false" flipV="false" rot="0">
              <a:off x="0" y="0"/>
              <a:ext cx="1242476" cy="1306456"/>
            </a:xfrm>
            <a:custGeom>
              <a:avLst/>
              <a:gdLst/>
              <a:ahLst/>
              <a:cxnLst/>
              <a:rect r="r" b="b" t="t" l="l"/>
              <a:pathLst>
                <a:path h="1306456" w="1242476">
                  <a:moveTo>
                    <a:pt x="82055" y="0"/>
                  </a:moveTo>
                  <a:lnTo>
                    <a:pt x="1160421" y="0"/>
                  </a:lnTo>
                  <a:cubicBezTo>
                    <a:pt x="1182183" y="0"/>
                    <a:pt x="1203054" y="8645"/>
                    <a:pt x="1218442" y="24033"/>
                  </a:cubicBezTo>
                  <a:cubicBezTo>
                    <a:pt x="1233831" y="39422"/>
                    <a:pt x="1242476" y="60293"/>
                    <a:pt x="1242476" y="82055"/>
                  </a:cubicBezTo>
                  <a:lnTo>
                    <a:pt x="1242476" y="1224401"/>
                  </a:lnTo>
                  <a:cubicBezTo>
                    <a:pt x="1242476" y="1246164"/>
                    <a:pt x="1233831" y="1267035"/>
                    <a:pt x="1218442" y="1282423"/>
                  </a:cubicBezTo>
                  <a:cubicBezTo>
                    <a:pt x="1203054" y="1297811"/>
                    <a:pt x="1182183" y="1306456"/>
                    <a:pt x="1160421" y="1306456"/>
                  </a:cubicBezTo>
                  <a:lnTo>
                    <a:pt x="82055" y="1306456"/>
                  </a:lnTo>
                  <a:cubicBezTo>
                    <a:pt x="60293" y="1306456"/>
                    <a:pt x="39422" y="1297811"/>
                    <a:pt x="24033" y="1282423"/>
                  </a:cubicBezTo>
                  <a:cubicBezTo>
                    <a:pt x="8645" y="1267035"/>
                    <a:pt x="0" y="1246164"/>
                    <a:pt x="0" y="1224401"/>
                  </a:cubicBezTo>
                  <a:lnTo>
                    <a:pt x="0" y="82055"/>
                  </a:lnTo>
                  <a:cubicBezTo>
                    <a:pt x="0" y="60293"/>
                    <a:pt x="8645" y="39422"/>
                    <a:pt x="24033" y="24033"/>
                  </a:cubicBezTo>
                  <a:cubicBezTo>
                    <a:pt x="39422" y="8645"/>
                    <a:pt x="60293" y="0"/>
                    <a:pt x="82055" y="0"/>
                  </a:cubicBezTo>
                  <a:close/>
                </a:path>
              </a:pathLst>
            </a:custGeom>
            <a:solidFill>
              <a:srgbClr val="000000">
                <a:alpha val="0"/>
              </a:srgbClr>
            </a:solidFill>
            <a:ln w="38100" cap="rnd">
              <a:solidFill>
                <a:srgbClr val="000000"/>
              </a:solidFill>
              <a:prstDash val="solid"/>
              <a:round/>
            </a:ln>
          </p:spPr>
        </p:sp>
        <p:sp>
          <p:nvSpPr>
            <p:cNvPr name="TextBox 13" id="13"/>
            <p:cNvSpPr txBox="true"/>
            <p:nvPr/>
          </p:nvSpPr>
          <p:spPr>
            <a:xfrm>
              <a:off x="0" y="-66675"/>
              <a:ext cx="1242476" cy="1373131"/>
            </a:xfrm>
            <a:prstGeom prst="rect">
              <a:avLst/>
            </a:prstGeom>
          </p:spPr>
          <p:txBody>
            <a:bodyPr anchor="ctr" rtlCol="false" tIns="127000" lIns="127000" bIns="127000" rIns="127000"/>
            <a:lstStyle/>
            <a:p>
              <a:pPr algn="ctr" marL="0" indent="0" lvl="0">
                <a:lnSpc>
                  <a:spcPts val="3120"/>
                </a:lnSpc>
                <a:spcBef>
                  <a:spcPct val="0"/>
                </a:spcBef>
              </a:pPr>
            </a:p>
          </p:txBody>
        </p:sp>
      </p:grpSp>
      <p:sp>
        <p:nvSpPr>
          <p:cNvPr name="TextBox 14" id="14"/>
          <p:cNvSpPr txBox="true"/>
          <p:nvPr/>
        </p:nvSpPr>
        <p:spPr>
          <a:xfrm rot="0">
            <a:off x="2105025" y="1562100"/>
            <a:ext cx="14077950" cy="1638267"/>
          </a:xfrm>
          <a:prstGeom prst="rect">
            <a:avLst/>
          </a:prstGeom>
        </p:spPr>
        <p:txBody>
          <a:bodyPr anchor="t" rtlCol="false" tIns="0" lIns="0" bIns="0" rIns="0">
            <a:spAutoFit/>
          </a:bodyPr>
          <a:lstStyle/>
          <a:p>
            <a:pPr algn="ctr">
              <a:lnSpc>
                <a:spcPts val="6480"/>
              </a:lnSpc>
            </a:pPr>
            <a:r>
              <a:rPr lang="en-US" b="true" sz="5400" spc="-135">
                <a:solidFill>
                  <a:srgbClr val="000000"/>
                </a:solidFill>
                <a:latin typeface="Montserrat Ultra-Bold"/>
                <a:ea typeface="Montserrat Ultra-Bold"/>
                <a:cs typeface="Montserrat Ultra-Bold"/>
                <a:sym typeface="Montserrat Ultra-Bold"/>
              </a:rPr>
              <a:t>Biện pháp phòng chống </a:t>
            </a:r>
          </a:p>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SQL Injection</a:t>
            </a:r>
          </a:p>
        </p:txBody>
      </p:sp>
      <p:grpSp>
        <p:nvGrpSpPr>
          <p:cNvPr name="Group 15" id="15"/>
          <p:cNvGrpSpPr/>
          <p:nvPr/>
        </p:nvGrpSpPr>
        <p:grpSpPr>
          <a:xfrm rot="0">
            <a:off x="2178450" y="3894017"/>
            <a:ext cx="3961075" cy="4701315"/>
            <a:chOff x="0" y="0"/>
            <a:chExt cx="5281434" cy="6268420"/>
          </a:xfrm>
        </p:grpSpPr>
        <p:sp>
          <p:nvSpPr>
            <p:cNvPr name="TextBox 16" id="16"/>
            <p:cNvSpPr txBox="true"/>
            <p:nvPr/>
          </p:nvSpPr>
          <p:spPr>
            <a:xfrm rot="0">
              <a:off x="0" y="1603908"/>
              <a:ext cx="5281434" cy="4664512"/>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Montserrat"/>
                  <a:ea typeface="Montserrat"/>
                  <a:cs typeface="Montserrat"/>
                  <a:sym typeface="Montserrat"/>
                </a:rPr>
                <a:t> OWASP CRS tự động phân tích các tham số gửi qua URL, form, cookie… nhằm nhận biết những chuỗi SQL khả nghi như UNION SELECT, ' OR 1=1 --, giúp chặn sớm trước khi truy vấn đến cơ sở dữ liệu</a:t>
              </a:r>
            </a:p>
          </p:txBody>
        </p:sp>
        <p:sp>
          <p:nvSpPr>
            <p:cNvPr name="TextBox 17" id="17"/>
            <p:cNvSpPr txBox="true"/>
            <p:nvPr/>
          </p:nvSpPr>
          <p:spPr>
            <a:xfrm rot="0">
              <a:off x="0" y="-19050"/>
              <a:ext cx="5281434" cy="1540444"/>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Montserrat Ultra-Bold"/>
                  <a:ea typeface="Montserrat Ultra-Bold"/>
                  <a:cs typeface="Montserrat Ultra-Bold"/>
                  <a:sym typeface="Montserrat Ultra-Bold"/>
                </a:rPr>
                <a:t>Phát hiệ</a:t>
              </a:r>
              <a:r>
                <a:rPr lang="en-US" b="true" sz="2400">
                  <a:solidFill>
                    <a:srgbClr val="000000"/>
                  </a:solidFill>
                  <a:latin typeface="Montserrat Ultra-Bold"/>
                  <a:ea typeface="Montserrat Ultra-Bold"/>
                  <a:cs typeface="Montserrat Ultra-Bold"/>
                  <a:sym typeface="Montserrat Ultra-Bold"/>
                </a:rPr>
                <a:t>n mẫu truy vấn độc hại trong HTTP request</a:t>
              </a:r>
            </a:p>
          </p:txBody>
        </p:sp>
      </p:grpSp>
      <p:grpSp>
        <p:nvGrpSpPr>
          <p:cNvPr name="Group 18" id="18"/>
          <p:cNvGrpSpPr/>
          <p:nvPr/>
        </p:nvGrpSpPr>
        <p:grpSpPr>
          <a:xfrm rot="0">
            <a:off x="7163462" y="4284512"/>
            <a:ext cx="3961075" cy="3920325"/>
            <a:chOff x="0" y="0"/>
            <a:chExt cx="5281434" cy="5227100"/>
          </a:xfrm>
        </p:grpSpPr>
        <p:sp>
          <p:nvSpPr>
            <p:cNvPr name="TextBox 19" id="19"/>
            <p:cNvSpPr txBox="true"/>
            <p:nvPr/>
          </p:nvSpPr>
          <p:spPr>
            <a:xfrm rot="0">
              <a:off x="0" y="1083266"/>
              <a:ext cx="5281434" cy="4143834"/>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Montserrat"/>
                  <a:ea typeface="Montserrat"/>
                  <a:cs typeface="Montserrat"/>
                  <a:sym typeface="Montserrat"/>
                </a:rPr>
                <a:t>Khi C</a:t>
              </a:r>
              <a:r>
                <a:rPr lang="en-US" sz="2400">
                  <a:solidFill>
                    <a:srgbClr val="000000"/>
                  </a:solidFill>
                  <a:latin typeface="Montserrat"/>
                  <a:ea typeface="Montserrat"/>
                  <a:cs typeface="Montserrat"/>
                  <a:sym typeface="Montserrat"/>
                </a:rPr>
                <a:t>RS phát hiện request chứa mẫu tấn công SQLi, WAF sẽ từ chối request (HTTP 403) hoặc ghi log cảnh báo, ngăn việc câu lệnh SQL độc hại được chuyển đến ứng dụng hay DB server.</a:t>
              </a:r>
            </a:p>
          </p:txBody>
        </p:sp>
        <p:sp>
          <p:nvSpPr>
            <p:cNvPr name="TextBox 20" id="20"/>
            <p:cNvSpPr txBox="true"/>
            <p:nvPr/>
          </p:nvSpPr>
          <p:spPr>
            <a:xfrm rot="0">
              <a:off x="0" y="-19050"/>
              <a:ext cx="5281434" cy="1019766"/>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Montserrat Ultra-Bold"/>
                  <a:ea typeface="Montserrat Ultra-Bold"/>
                  <a:cs typeface="Montserrat Ultra-Bold"/>
                  <a:sym typeface="Montserrat Ultra-Bold"/>
                </a:rPr>
                <a:t>Ngăn c</a:t>
              </a:r>
              <a:r>
                <a:rPr lang="en-US" b="true" sz="2400">
                  <a:solidFill>
                    <a:srgbClr val="000000"/>
                  </a:solidFill>
                  <a:latin typeface="Montserrat Ultra-Bold"/>
                  <a:ea typeface="Montserrat Ultra-Bold"/>
                  <a:cs typeface="Montserrat Ultra-Bold"/>
                  <a:sym typeface="Montserrat Ultra-Bold"/>
                </a:rPr>
                <a:t>hặn thực thi truy vấn bất hợp pháp</a:t>
              </a:r>
            </a:p>
          </p:txBody>
        </p:sp>
      </p:grpSp>
      <p:grpSp>
        <p:nvGrpSpPr>
          <p:cNvPr name="Group 21" id="21"/>
          <p:cNvGrpSpPr/>
          <p:nvPr/>
        </p:nvGrpSpPr>
        <p:grpSpPr>
          <a:xfrm rot="0">
            <a:off x="12148475" y="4284512"/>
            <a:ext cx="3961075" cy="3920325"/>
            <a:chOff x="0" y="0"/>
            <a:chExt cx="5281434" cy="5227100"/>
          </a:xfrm>
        </p:grpSpPr>
        <p:sp>
          <p:nvSpPr>
            <p:cNvPr name="TextBox 22" id="22"/>
            <p:cNvSpPr txBox="true"/>
            <p:nvPr/>
          </p:nvSpPr>
          <p:spPr>
            <a:xfrm rot="0">
              <a:off x="0" y="1083266"/>
              <a:ext cx="5281434" cy="4143834"/>
            </a:xfrm>
            <a:prstGeom prst="rect">
              <a:avLst/>
            </a:prstGeom>
          </p:spPr>
          <p:txBody>
            <a:bodyPr anchor="t" rtlCol="false" tIns="0" lIns="0" bIns="0" rIns="0">
              <a:spAutoFit/>
            </a:bodyPr>
            <a:lstStyle/>
            <a:p>
              <a:pPr algn="ctr" marL="0" indent="0" lvl="0">
                <a:lnSpc>
                  <a:spcPts val="3120"/>
                </a:lnSpc>
              </a:pPr>
              <a:r>
                <a:rPr lang="en-US" sz="2400">
                  <a:solidFill>
                    <a:srgbClr val="000000"/>
                  </a:solidFill>
                  <a:latin typeface="Montserrat"/>
                  <a:ea typeface="Montserrat"/>
                  <a:cs typeface="Montserrat"/>
                  <a:sym typeface="Montserrat"/>
                </a:rPr>
                <a:t>ModSecuri</a:t>
              </a:r>
              <a:r>
                <a:rPr lang="en-US" sz="2400">
                  <a:solidFill>
                    <a:srgbClr val="000000"/>
                  </a:solidFill>
                  <a:latin typeface="Montserrat"/>
                  <a:ea typeface="Montserrat"/>
                  <a:cs typeface="Montserrat"/>
                  <a:sym typeface="Montserrat"/>
                </a:rPr>
                <a:t>ty lưu chi tiết mọi request bị chặn (địa chỉ IP, payload, rule ID vi phạm), giúp quản trị viên phát hiện hành vi tấn công lặp lại và tinh chỉnh thêm quy tắc phòng vệ SQL Injection</a:t>
              </a:r>
            </a:p>
          </p:txBody>
        </p:sp>
        <p:sp>
          <p:nvSpPr>
            <p:cNvPr name="TextBox 23" id="23"/>
            <p:cNvSpPr txBox="true"/>
            <p:nvPr/>
          </p:nvSpPr>
          <p:spPr>
            <a:xfrm rot="0">
              <a:off x="0" y="-66675"/>
              <a:ext cx="5281434" cy="1067391"/>
            </a:xfrm>
            <a:prstGeom prst="rect">
              <a:avLst/>
            </a:prstGeom>
          </p:spPr>
          <p:txBody>
            <a:bodyPr anchor="t" rtlCol="false" tIns="0" lIns="0" bIns="0" rIns="0">
              <a:spAutoFit/>
            </a:bodyPr>
            <a:lstStyle/>
            <a:p>
              <a:pPr algn="ctr" marL="0" indent="0" lvl="0">
                <a:lnSpc>
                  <a:spcPts val="3120"/>
                </a:lnSpc>
              </a:pPr>
              <a:r>
                <a:rPr lang="en-US" b="true" sz="2400">
                  <a:solidFill>
                    <a:srgbClr val="000000"/>
                  </a:solidFill>
                  <a:latin typeface="Codec Pro Ultra-Bold"/>
                  <a:ea typeface="Codec Pro Ultra-Bold"/>
                  <a:cs typeface="Codec Pro Ultra-Bold"/>
                  <a:sym typeface="Codec Pro Ultra-Bold"/>
                </a:rPr>
                <a:t> Ghi log &amp; cảnh báo </a:t>
              </a:r>
              <a:r>
                <a:rPr lang="en-US" b="true" sz="2400">
                  <a:solidFill>
                    <a:srgbClr val="000000"/>
                  </a:solidFill>
                  <a:latin typeface="Codec Pro Ultra-Bold"/>
                  <a:ea typeface="Codec Pro Ultra-Bold"/>
                  <a:cs typeface="Codec Pro Ultra-Bold"/>
                  <a:sym typeface="Codec Pro Ultra-Bold"/>
                </a:rPr>
                <a:t>phục vụ giám sát an ninh</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6909150" y="1562100"/>
            <a:ext cx="9578625" cy="7162800"/>
            <a:chOff x="0" y="0"/>
            <a:chExt cx="2522765" cy="1886499"/>
          </a:xfrm>
        </p:grpSpPr>
        <p:sp>
          <p:nvSpPr>
            <p:cNvPr name="Freeform 6" id="6"/>
            <p:cNvSpPr/>
            <p:nvPr/>
          </p:nvSpPr>
          <p:spPr>
            <a:xfrm flipH="false" flipV="false" rot="0">
              <a:off x="0" y="0"/>
              <a:ext cx="2522765" cy="1886499"/>
            </a:xfrm>
            <a:custGeom>
              <a:avLst/>
              <a:gdLst/>
              <a:ahLst/>
              <a:cxnLst/>
              <a:rect r="r" b="b" t="t" l="l"/>
              <a:pathLst>
                <a:path h="1886499" w="2522765">
                  <a:moveTo>
                    <a:pt x="40412" y="0"/>
                  </a:moveTo>
                  <a:lnTo>
                    <a:pt x="2482353" y="0"/>
                  </a:lnTo>
                  <a:cubicBezTo>
                    <a:pt x="2493071" y="0"/>
                    <a:pt x="2503350" y="4258"/>
                    <a:pt x="2510929" y="11837"/>
                  </a:cubicBezTo>
                  <a:cubicBezTo>
                    <a:pt x="2518508" y="19415"/>
                    <a:pt x="2522765" y="29694"/>
                    <a:pt x="2522765" y="40412"/>
                  </a:cubicBezTo>
                  <a:lnTo>
                    <a:pt x="2522765" y="1846086"/>
                  </a:lnTo>
                  <a:cubicBezTo>
                    <a:pt x="2522765" y="1856804"/>
                    <a:pt x="2518508" y="1867084"/>
                    <a:pt x="2510929" y="1874662"/>
                  </a:cubicBezTo>
                  <a:cubicBezTo>
                    <a:pt x="2503350" y="1882241"/>
                    <a:pt x="2493071" y="1886499"/>
                    <a:pt x="2482353" y="1886499"/>
                  </a:cubicBezTo>
                  <a:lnTo>
                    <a:pt x="40412" y="1886499"/>
                  </a:lnTo>
                  <a:cubicBezTo>
                    <a:pt x="29694" y="1886499"/>
                    <a:pt x="19415" y="1882241"/>
                    <a:pt x="11837" y="1874662"/>
                  </a:cubicBezTo>
                  <a:cubicBezTo>
                    <a:pt x="4258" y="1867084"/>
                    <a:pt x="0" y="1856804"/>
                    <a:pt x="0" y="1846086"/>
                  </a:cubicBezTo>
                  <a:lnTo>
                    <a:pt x="0" y="40412"/>
                  </a:lnTo>
                  <a:cubicBezTo>
                    <a:pt x="0" y="29694"/>
                    <a:pt x="4258" y="19415"/>
                    <a:pt x="11837" y="11837"/>
                  </a:cubicBezTo>
                  <a:cubicBezTo>
                    <a:pt x="19415" y="4258"/>
                    <a:pt x="29694" y="0"/>
                    <a:pt x="40412" y="0"/>
                  </a:cubicBezTo>
                  <a:close/>
                </a:path>
              </a:pathLst>
            </a:custGeom>
            <a:solidFill>
              <a:srgbClr val="000000">
                <a:alpha val="0"/>
              </a:srgbClr>
            </a:solidFill>
            <a:ln w="38100" cap="rnd">
              <a:solidFill>
                <a:srgbClr val="000000"/>
              </a:solidFill>
              <a:prstDash val="solid"/>
              <a:round/>
            </a:ln>
          </p:spPr>
        </p:sp>
        <p:sp>
          <p:nvSpPr>
            <p:cNvPr name="TextBox 7" id="7"/>
            <p:cNvSpPr txBox="true"/>
            <p:nvPr/>
          </p:nvSpPr>
          <p:spPr>
            <a:xfrm>
              <a:off x="0" y="-66675"/>
              <a:ext cx="2522765" cy="1953174"/>
            </a:xfrm>
            <a:prstGeom prst="rect">
              <a:avLst/>
            </a:prstGeom>
          </p:spPr>
          <p:txBody>
            <a:bodyPr anchor="ctr" rtlCol="false" tIns="127000" lIns="127000" bIns="127000" rIns="127000"/>
            <a:lstStyle/>
            <a:p>
              <a:pPr algn="ctr" marL="0" indent="0" lvl="0">
                <a:lnSpc>
                  <a:spcPts val="3120"/>
                </a:lnSpc>
              </a:pPr>
            </a:p>
          </p:txBody>
        </p:sp>
      </p:grpSp>
      <p:grpSp>
        <p:nvGrpSpPr>
          <p:cNvPr name="Group 8" id="8"/>
          <p:cNvGrpSpPr/>
          <p:nvPr/>
        </p:nvGrpSpPr>
        <p:grpSpPr>
          <a:xfrm rot="0">
            <a:off x="7326487" y="2520315"/>
            <a:ext cx="8743950" cy="5335513"/>
            <a:chOff x="0" y="0"/>
            <a:chExt cx="6350000" cy="3874737"/>
          </a:xfrm>
        </p:grpSpPr>
        <p:sp>
          <p:nvSpPr>
            <p:cNvPr name="Freeform 9" id="9"/>
            <p:cNvSpPr/>
            <p:nvPr/>
          </p:nvSpPr>
          <p:spPr>
            <a:xfrm flipH="false" flipV="false" rot="0">
              <a:off x="0" y="0"/>
              <a:ext cx="6350000" cy="3874737"/>
            </a:xfrm>
            <a:custGeom>
              <a:avLst/>
              <a:gdLst/>
              <a:ahLst/>
              <a:cxnLst/>
              <a:rect r="r" b="b" t="t" l="l"/>
              <a:pathLst>
                <a:path h="3874737" w="6350000">
                  <a:moveTo>
                    <a:pt x="0" y="3228947"/>
                  </a:moveTo>
                  <a:lnTo>
                    <a:pt x="0" y="645789"/>
                  </a:lnTo>
                  <a:cubicBezTo>
                    <a:pt x="0" y="289314"/>
                    <a:pt x="284480" y="0"/>
                    <a:pt x="635000" y="0"/>
                  </a:cubicBezTo>
                  <a:lnTo>
                    <a:pt x="5715000" y="0"/>
                  </a:lnTo>
                  <a:cubicBezTo>
                    <a:pt x="6065520" y="0"/>
                    <a:pt x="6350000" y="289314"/>
                    <a:pt x="6350000" y="645789"/>
                  </a:cubicBezTo>
                  <a:lnTo>
                    <a:pt x="6350000" y="3228947"/>
                  </a:lnTo>
                  <a:cubicBezTo>
                    <a:pt x="6350000" y="3585423"/>
                    <a:pt x="6065520" y="3874737"/>
                    <a:pt x="5715000" y="3874737"/>
                  </a:cubicBezTo>
                  <a:lnTo>
                    <a:pt x="635000" y="3874737"/>
                  </a:lnTo>
                  <a:cubicBezTo>
                    <a:pt x="284480" y="3874737"/>
                    <a:pt x="0" y="3585423"/>
                    <a:pt x="0" y="3228947"/>
                  </a:cubicBezTo>
                  <a:close/>
                </a:path>
              </a:pathLst>
            </a:custGeom>
            <a:blipFill>
              <a:blip r:embed="rId2"/>
              <a:stretch>
                <a:fillRect l="-849" t="0" r="-849" b="0"/>
              </a:stretch>
            </a:blipFill>
          </p:spPr>
        </p:sp>
      </p:grpSp>
      <p:sp>
        <p:nvSpPr>
          <p:cNvPr name="TextBox 10" id="10"/>
          <p:cNvSpPr txBox="true"/>
          <p:nvPr/>
        </p:nvSpPr>
        <p:spPr>
          <a:xfrm rot="0">
            <a:off x="2105025" y="3914800"/>
            <a:ext cx="4010025" cy="2457401"/>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COMMAND INJECTION LÀ GÌ?</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A1450"/>
        </a:solidFill>
      </p:bgPr>
    </p:bg>
    <p:spTree>
      <p:nvGrpSpPr>
        <p:cNvPr id="1" name=""/>
        <p:cNvGrpSpPr/>
        <p:nvPr/>
      </p:nvGrpSpPr>
      <p:grpSpPr>
        <a:xfrm>
          <a:off x="0" y="0"/>
          <a:ext cx="0" cy="0"/>
          <a:chOff x="0" y="0"/>
          <a:chExt cx="0" cy="0"/>
        </a:xfrm>
      </p:grpSpPr>
      <p:grpSp>
        <p:nvGrpSpPr>
          <p:cNvPr name="Group 2" id="2"/>
          <p:cNvGrpSpPr/>
          <p:nvPr/>
        </p:nvGrpSpPr>
        <p:grpSpPr>
          <a:xfrm rot="0">
            <a:off x="666750" y="666750"/>
            <a:ext cx="16954500" cy="8953500"/>
            <a:chOff x="0" y="0"/>
            <a:chExt cx="5734099" cy="3028120"/>
          </a:xfrm>
        </p:grpSpPr>
        <p:sp>
          <p:nvSpPr>
            <p:cNvPr name="Freeform 3" id="3"/>
            <p:cNvSpPr/>
            <p:nvPr/>
          </p:nvSpPr>
          <p:spPr>
            <a:xfrm flipH="false" flipV="false" rot="0">
              <a:off x="12700" y="12700"/>
              <a:ext cx="5669329" cy="2959540"/>
            </a:xfrm>
            <a:custGeom>
              <a:avLst/>
              <a:gdLst/>
              <a:ahLst/>
              <a:cxnLst/>
              <a:rect r="r" b="b" t="t" l="l"/>
              <a:pathLst>
                <a:path h="2959540" w="5669329">
                  <a:moveTo>
                    <a:pt x="146050" y="2959540"/>
                  </a:moveTo>
                  <a:lnTo>
                    <a:pt x="5523279" y="2959540"/>
                  </a:lnTo>
                  <a:cubicBezTo>
                    <a:pt x="5603289" y="2959540"/>
                    <a:pt x="5669329" y="2893500"/>
                    <a:pt x="5669329" y="2813490"/>
                  </a:cubicBezTo>
                  <a:lnTo>
                    <a:pt x="5669329" y="146050"/>
                  </a:lnTo>
                  <a:cubicBezTo>
                    <a:pt x="5669329" y="66040"/>
                    <a:pt x="5603289" y="0"/>
                    <a:pt x="5523279" y="0"/>
                  </a:cubicBezTo>
                  <a:lnTo>
                    <a:pt x="146050" y="0"/>
                  </a:lnTo>
                  <a:cubicBezTo>
                    <a:pt x="66040" y="0"/>
                    <a:pt x="0" y="66040"/>
                    <a:pt x="0" y="146050"/>
                  </a:cubicBezTo>
                  <a:lnTo>
                    <a:pt x="0" y="2813490"/>
                  </a:lnTo>
                  <a:cubicBezTo>
                    <a:pt x="0" y="2894770"/>
                    <a:pt x="66040" y="2959540"/>
                    <a:pt x="146050" y="2959540"/>
                  </a:cubicBezTo>
                  <a:close/>
                </a:path>
              </a:pathLst>
            </a:custGeom>
            <a:solidFill>
              <a:srgbClr val="C8DDEB"/>
            </a:solidFill>
          </p:spPr>
        </p:sp>
        <p:sp>
          <p:nvSpPr>
            <p:cNvPr name="Freeform 4" id="4"/>
            <p:cNvSpPr/>
            <p:nvPr/>
          </p:nvSpPr>
          <p:spPr>
            <a:xfrm flipH="false" flipV="false" rot="0">
              <a:off x="0" y="0"/>
              <a:ext cx="5734099" cy="3028120"/>
            </a:xfrm>
            <a:custGeom>
              <a:avLst/>
              <a:gdLst/>
              <a:ahLst/>
              <a:cxnLst/>
              <a:rect r="r" b="b" t="t" l="l"/>
              <a:pathLst>
                <a:path h="3028120" w="5734099">
                  <a:moveTo>
                    <a:pt x="5670599" y="74930"/>
                  </a:moveTo>
                  <a:cubicBezTo>
                    <a:pt x="5642659" y="30480"/>
                    <a:pt x="5593129" y="0"/>
                    <a:pt x="5535979" y="0"/>
                  </a:cubicBezTo>
                  <a:lnTo>
                    <a:pt x="158750" y="0"/>
                  </a:lnTo>
                  <a:cubicBezTo>
                    <a:pt x="71120" y="0"/>
                    <a:pt x="0" y="71120"/>
                    <a:pt x="0" y="158750"/>
                  </a:cubicBezTo>
                  <a:lnTo>
                    <a:pt x="0" y="2826190"/>
                  </a:lnTo>
                  <a:cubicBezTo>
                    <a:pt x="0" y="2878260"/>
                    <a:pt x="25400" y="2923980"/>
                    <a:pt x="63500" y="2953190"/>
                  </a:cubicBezTo>
                  <a:cubicBezTo>
                    <a:pt x="91440" y="2997640"/>
                    <a:pt x="140970" y="3028120"/>
                    <a:pt x="216920" y="3028120"/>
                  </a:cubicBezTo>
                  <a:lnTo>
                    <a:pt x="5575349" y="3028120"/>
                  </a:lnTo>
                  <a:cubicBezTo>
                    <a:pt x="5662979" y="3028120"/>
                    <a:pt x="5734099" y="2957000"/>
                    <a:pt x="5734099" y="2869370"/>
                  </a:cubicBezTo>
                  <a:lnTo>
                    <a:pt x="5734099" y="208926"/>
                  </a:lnTo>
                  <a:cubicBezTo>
                    <a:pt x="5734099" y="149860"/>
                    <a:pt x="5708699" y="104140"/>
                    <a:pt x="5670599" y="74930"/>
                  </a:cubicBezTo>
                  <a:close/>
                  <a:moveTo>
                    <a:pt x="12700" y="2826190"/>
                  </a:moveTo>
                  <a:lnTo>
                    <a:pt x="12700" y="158750"/>
                  </a:lnTo>
                  <a:cubicBezTo>
                    <a:pt x="12700" y="78740"/>
                    <a:pt x="78740" y="12700"/>
                    <a:pt x="158750" y="12700"/>
                  </a:cubicBezTo>
                  <a:lnTo>
                    <a:pt x="5535979" y="12700"/>
                  </a:lnTo>
                  <a:cubicBezTo>
                    <a:pt x="5615989" y="12700"/>
                    <a:pt x="5682029" y="78740"/>
                    <a:pt x="5682029" y="158750"/>
                  </a:cubicBezTo>
                  <a:lnTo>
                    <a:pt x="5682029" y="2826190"/>
                  </a:lnTo>
                  <a:cubicBezTo>
                    <a:pt x="5682029" y="2906200"/>
                    <a:pt x="5615989" y="2972240"/>
                    <a:pt x="5535979" y="2972240"/>
                  </a:cubicBezTo>
                  <a:lnTo>
                    <a:pt x="158750" y="2972240"/>
                  </a:lnTo>
                  <a:cubicBezTo>
                    <a:pt x="78740" y="2972240"/>
                    <a:pt x="12700" y="2907470"/>
                    <a:pt x="12700" y="2826190"/>
                  </a:cubicBezTo>
                  <a:close/>
                </a:path>
              </a:pathLst>
            </a:custGeom>
            <a:solidFill>
              <a:srgbClr val="0A1450"/>
            </a:solidFill>
          </p:spPr>
        </p:sp>
      </p:grpSp>
      <p:grpSp>
        <p:nvGrpSpPr>
          <p:cNvPr name="Group 5" id="5"/>
          <p:cNvGrpSpPr/>
          <p:nvPr/>
        </p:nvGrpSpPr>
        <p:grpSpPr>
          <a:xfrm rot="0">
            <a:off x="1800148" y="3352800"/>
            <a:ext cx="3414758" cy="3231344"/>
            <a:chOff x="0" y="0"/>
            <a:chExt cx="474381" cy="448901"/>
          </a:xfrm>
        </p:grpSpPr>
        <p:sp>
          <p:nvSpPr>
            <p:cNvPr name="Freeform 6" id="6"/>
            <p:cNvSpPr/>
            <p:nvPr/>
          </p:nvSpPr>
          <p:spPr>
            <a:xfrm flipH="false" flipV="false" rot="72000">
              <a:off x="-2299" y="-2569"/>
              <a:ext cx="478979" cy="454039"/>
            </a:xfrm>
            <a:custGeom>
              <a:avLst/>
              <a:gdLst/>
              <a:ahLst/>
              <a:cxnLst/>
              <a:rect r="r" b="b" t="t" l="l"/>
              <a:pathLst>
                <a:path h="454039" w="478979">
                  <a:moveTo>
                    <a:pt x="110985" y="5212"/>
                  </a:moveTo>
                  <a:lnTo>
                    <a:pt x="358592" y="25"/>
                  </a:lnTo>
                  <a:cubicBezTo>
                    <a:pt x="421185" y="-1286"/>
                    <a:pt x="472990" y="48393"/>
                    <a:pt x="474301" y="110986"/>
                  </a:cubicBezTo>
                  <a:lnTo>
                    <a:pt x="478954" y="333118"/>
                  </a:lnTo>
                  <a:cubicBezTo>
                    <a:pt x="479584" y="363177"/>
                    <a:pt x="468247" y="392254"/>
                    <a:pt x="447438" y="413954"/>
                  </a:cubicBezTo>
                  <a:cubicBezTo>
                    <a:pt x="426629" y="435653"/>
                    <a:pt x="398052" y="448198"/>
                    <a:pt x="367993" y="448827"/>
                  </a:cubicBezTo>
                  <a:lnTo>
                    <a:pt x="120386" y="454014"/>
                  </a:lnTo>
                  <a:cubicBezTo>
                    <a:pt x="90328" y="454643"/>
                    <a:pt x="61251" y="443307"/>
                    <a:pt x="39551" y="422498"/>
                  </a:cubicBezTo>
                  <a:cubicBezTo>
                    <a:pt x="17852" y="401688"/>
                    <a:pt x="5307" y="373111"/>
                    <a:pt x="4678" y="343053"/>
                  </a:cubicBezTo>
                  <a:lnTo>
                    <a:pt x="25" y="120920"/>
                  </a:lnTo>
                  <a:cubicBezTo>
                    <a:pt x="-605" y="90862"/>
                    <a:pt x="10732" y="61785"/>
                    <a:pt x="31541" y="40085"/>
                  </a:cubicBezTo>
                  <a:cubicBezTo>
                    <a:pt x="52350" y="18386"/>
                    <a:pt x="80927" y="5841"/>
                    <a:pt x="110985" y="5212"/>
                  </a:cubicBezTo>
                  <a:close/>
                </a:path>
              </a:pathLst>
            </a:custGeom>
            <a:blipFill>
              <a:blip r:embed="rId2"/>
              <a:stretch>
                <a:fillRect l="-3818" t="-6930" r="-55841" b="-654"/>
              </a:stretch>
            </a:blipFill>
            <a:ln w="38100" cap="rnd">
              <a:solidFill>
                <a:srgbClr val="000000"/>
              </a:solidFill>
              <a:prstDash val="solid"/>
              <a:round/>
            </a:ln>
          </p:spPr>
        </p:sp>
      </p:grpSp>
      <p:grpSp>
        <p:nvGrpSpPr>
          <p:cNvPr name="Group 7" id="7"/>
          <p:cNvGrpSpPr/>
          <p:nvPr/>
        </p:nvGrpSpPr>
        <p:grpSpPr>
          <a:xfrm rot="0">
            <a:off x="5523751" y="3352800"/>
            <a:ext cx="3465827" cy="3231344"/>
            <a:chOff x="0" y="0"/>
            <a:chExt cx="481475" cy="448901"/>
          </a:xfrm>
        </p:grpSpPr>
        <p:sp>
          <p:nvSpPr>
            <p:cNvPr name="Freeform 8" id="8"/>
            <p:cNvSpPr/>
            <p:nvPr/>
          </p:nvSpPr>
          <p:spPr>
            <a:xfrm flipH="false" flipV="false" rot="53999">
              <a:off x="-1756" y="-2013"/>
              <a:ext cx="484986" cy="452928"/>
            </a:xfrm>
            <a:custGeom>
              <a:avLst/>
              <a:gdLst/>
              <a:ahLst/>
              <a:cxnLst/>
              <a:rect r="r" b="b" t="t" l="l"/>
              <a:pathLst>
                <a:path h="452928" w="484986">
                  <a:moveTo>
                    <a:pt x="109936" y="4068"/>
                  </a:moveTo>
                  <a:lnTo>
                    <a:pt x="368000" y="14"/>
                  </a:lnTo>
                  <a:cubicBezTo>
                    <a:pt x="429677" y="-955"/>
                    <a:pt x="480461" y="48258"/>
                    <a:pt x="481430" y="109935"/>
                  </a:cubicBezTo>
                  <a:lnTo>
                    <a:pt x="484973" y="335429"/>
                  </a:lnTo>
                  <a:cubicBezTo>
                    <a:pt x="485942" y="397106"/>
                    <a:pt x="436728" y="447890"/>
                    <a:pt x="375051" y="448859"/>
                  </a:cubicBezTo>
                  <a:lnTo>
                    <a:pt x="116987" y="452913"/>
                  </a:lnTo>
                  <a:cubicBezTo>
                    <a:pt x="55310" y="453882"/>
                    <a:pt x="4526" y="404669"/>
                    <a:pt x="3557" y="342992"/>
                  </a:cubicBezTo>
                  <a:lnTo>
                    <a:pt x="15" y="117498"/>
                  </a:lnTo>
                  <a:cubicBezTo>
                    <a:pt x="-954" y="55821"/>
                    <a:pt x="48259" y="5037"/>
                    <a:pt x="109936" y="4068"/>
                  </a:cubicBezTo>
                  <a:close/>
                </a:path>
              </a:pathLst>
            </a:custGeom>
            <a:blipFill>
              <a:blip r:embed="rId3"/>
              <a:stretch>
                <a:fillRect l="-42088" t="-5876" r="-15014" b="-1155"/>
              </a:stretch>
            </a:blipFill>
            <a:ln w="38100" cap="rnd">
              <a:solidFill>
                <a:srgbClr val="000000"/>
              </a:solidFill>
              <a:prstDash val="solid"/>
              <a:round/>
            </a:ln>
          </p:spPr>
        </p:sp>
      </p:grpSp>
      <p:grpSp>
        <p:nvGrpSpPr>
          <p:cNvPr name="Group 9" id="9"/>
          <p:cNvGrpSpPr/>
          <p:nvPr/>
        </p:nvGrpSpPr>
        <p:grpSpPr>
          <a:xfrm rot="0">
            <a:off x="9298423" y="3352800"/>
            <a:ext cx="3459398" cy="3231344"/>
            <a:chOff x="0" y="0"/>
            <a:chExt cx="480582" cy="448901"/>
          </a:xfrm>
        </p:grpSpPr>
        <p:sp>
          <p:nvSpPr>
            <p:cNvPr name="Freeform 10" id="10"/>
            <p:cNvSpPr/>
            <p:nvPr/>
          </p:nvSpPr>
          <p:spPr>
            <a:xfrm flipH="false" flipV="false" rot="-6000">
              <a:off x="-196" y="-224"/>
              <a:ext cx="480975" cy="449349"/>
            </a:xfrm>
            <a:custGeom>
              <a:avLst/>
              <a:gdLst/>
              <a:ahLst/>
              <a:cxnLst/>
              <a:rect r="r" b="b" t="t" l="l"/>
              <a:pathLst>
                <a:path h="449349" w="480975">
                  <a:moveTo>
                    <a:pt x="112485" y="0"/>
                  </a:moveTo>
                  <a:lnTo>
                    <a:pt x="369273" y="448"/>
                  </a:lnTo>
                  <a:cubicBezTo>
                    <a:pt x="398950" y="500"/>
                    <a:pt x="427390" y="12339"/>
                    <a:pt x="448338" y="33360"/>
                  </a:cubicBezTo>
                  <a:cubicBezTo>
                    <a:pt x="469287" y="54382"/>
                    <a:pt x="481026" y="82864"/>
                    <a:pt x="480974" y="112540"/>
                  </a:cubicBezTo>
                  <a:lnTo>
                    <a:pt x="480581" y="337647"/>
                  </a:lnTo>
                  <a:cubicBezTo>
                    <a:pt x="480530" y="367324"/>
                    <a:pt x="468691" y="395765"/>
                    <a:pt x="447669" y="416713"/>
                  </a:cubicBezTo>
                  <a:cubicBezTo>
                    <a:pt x="426648" y="437661"/>
                    <a:pt x="398166" y="449400"/>
                    <a:pt x="368489" y="449348"/>
                  </a:cubicBezTo>
                  <a:lnTo>
                    <a:pt x="111701" y="448900"/>
                  </a:lnTo>
                  <a:cubicBezTo>
                    <a:pt x="82025" y="448849"/>
                    <a:pt x="53584" y="437010"/>
                    <a:pt x="32636" y="415988"/>
                  </a:cubicBezTo>
                  <a:cubicBezTo>
                    <a:pt x="11688" y="394967"/>
                    <a:pt x="-52" y="366485"/>
                    <a:pt x="0" y="336808"/>
                  </a:cubicBezTo>
                  <a:lnTo>
                    <a:pt x="393" y="111702"/>
                  </a:lnTo>
                  <a:cubicBezTo>
                    <a:pt x="445" y="82025"/>
                    <a:pt x="12283" y="53584"/>
                    <a:pt x="33305" y="32636"/>
                  </a:cubicBezTo>
                  <a:cubicBezTo>
                    <a:pt x="54326" y="11688"/>
                    <a:pt x="82808" y="-52"/>
                    <a:pt x="112485" y="0"/>
                  </a:cubicBezTo>
                  <a:close/>
                </a:path>
              </a:pathLst>
            </a:custGeom>
            <a:blipFill>
              <a:blip r:embed="rId4"/>
              <a:stretch>
                <a:fillRect l="-37005" t="-7756" r="-20689" b="-4701"/>
              </a:stretch>
            </a:blipFill>
            <a:ln w="38100" cap="rnd">
              <a:solidFill>
                <a:srgbClr val="000000"/>
              </a:solidFill>
              <a:prstDash val="solid"/>
              <a:round/>
            </a:ln>
          </p:spPr>
        </p:sp>
      </p:grpSp>
      <p:grpSp>
        <p:nvGrpSpPr>
          <p:cNvPr name="Group 11" id="11"/>
          <p:cNvGrpSpPr/>
          <p:nvPr/>
        </p:nvGrpSpPr>
        <p:grpSpPr>
          <a:xfrm rot="0">
            <a:off x="13066667" y="3352800"/>
            <a:ext cx="3421108" cy="3231344"/>
            <a:chOff x="0" y="0"/>
            <a:chExt cx="475263" cy="448901"/>
          </a:xfrm>
        </p:grpSpPr>
        <p:sp>
          <p:nvSpPr>
            <p:cNvPr name="Freeform 12" id="12"/>
            <p:cNvSpPr/>
            <p:nvPr/>
          </p:nvSpPr>
          <p:spPr>
            <a:xfrm flipH="false" flipV="false" rot="0">
              <a:off x="0" y="0"/>
              <a:ext cx="475263" cy="448901"/>
            </a:xfrm>
            <a:custGeom>
              <a:avLst/>
              <a:gdLst/>
              <a:ahLst/>
              <a:cxnLst/>
              <a:rect r="r" b="b" t="t" l="l"/>
              <a:pathLst>
                <a:path h="448901" w="475263">
                  <a:moveTo>
                    <a:pt x="113149" y="0"/>
                  </a:moveTo>
                  <a:lnTo>
                    <a:pt x="362114" y="0"/>
                  </a:lnTo>
                  <a:cubicBezTo>
                    <a:pt x="424604" y="0"/>
                    <a:pt x="475263" y="50659"/>
                    <a:pt x="475263" y="113149"/>
                  </a:cubicBezTo>
                  <a:lnTo>
                    <a:pt x="475263" y="335751"/>
                  </a:lnTo>
                  <a:cubicBezTo>
                    <a:pt x="475263" y="365760"/>
                    <a:pt x="463342" y="394540"/>
                    <a:pt x="442122" y="415760"/>
                  </a:cubicBezTo>
                  <a:cubicBezTo>
                    <a:pt x="420903" y="436980"/>
                    <a:pt x="392123" y="448901"/>
                    <a:pt x="362114" y="448901"/>
                  </a:cubicBezTo>
                  <a:lnTo>
                    <a:pt x="113149" y="448901"/>
                  </a:lnTo>
                  <a:cubicBezTo>
                    <a:pt x="50659" y="448901"/>
                    <a:pt x="0" y="398242"/>
                    <a:pt x="0" y="335751"/>
                  </a:cubicBezTo>
                  <a:lnTo>
                    <a:pt x="0" y="113149"/>
                  </a:lnTo>
                  <a:cubicBezTo>
                    <a:pt x="0" y="50659"/>
                    <a:pt x="50659" y="0"/>
                    <a:pt x="113149" y="0"/>
                  </a:cubicBezTo>
                  <a:close/>
                </a:path>
              </a:pathLst>
            </a:custGeom>
            <a:blipFill>
              <a:blip r:embed="rId5"/>
              <a:stretch>
                <a:fillRect l="-30094" t="-3282" r="-32755" b="-11588"/>
              </a:stretch>
            </a:blipFill>
            <a:ln w="38100" cap="rnd">
              <a:solidFill>
                <a:srgbClr val="000000"/>
              </a:solidFill>
              <a:prstDash val="solid"/>
              <a:round/>
            </a:ln>
          </p:spPr>
        </p:sp>
      </p:grpSp>
      <p:grpSp>
        <p:nvGrpSpPr>
          <p:cNvPr name="Group 13" id="13"/>
          <p:cNvGrpSpPr/>
          <p:nvPr/>
        </p:nvGrpSpPr>
        <p:grpSpPr>
          <a:xfrm rot="0">
            <a:off x="2046965" y="6934146"/>
            <a:ext cx="2876550" cy="1577274"/>
            <a:chOff x="0" y="0"/>
            <a:chExt cx="3835400" cy="2103032"/>
          </a:xfrm>
        </p:grpSpPr>
        <p:sp>
          <p:nvSpPr>
            <p:cNvPr name="TextBox 14" id="14"/>
            <p:cNvSpPr txBox="true"/>
            <p:nvPr/>
          </p:nvSpPr>
          <p:spPr>
            <a:xfrm rot="0">
              <a:off x="0" y="562588"/>
              <a:ext cx="3835400" cy="1540444"/>
            </a:xfrm>
            <a:prstGeom prst="rect">
              <a:avLst/>
            </a:prstGeom>
          </p:spPr>
          <p:txBody>
            <a:bodyPr anchor="t" rtlCol="false" tIns="0" lIns="0" bIns="0" rIns="0">
              <a:spAutoFit/>
            </a:bodyPr>
            <a:lstStyle/>
            <a:p>
              <a:pPr algn="ctr" marL="0" indent="0" lvl="0">
                <a:lnSpc>
                  <a:spcPts val="3120"/>
                </a:lnSpc>
                <a:spcBef>
                  <a:spcPct val="0"/>
                </a:spcBef>
              </a:pPr>
              <a:r>
                <a:rPr lang="en-US" sz="2400">
                  <a:solidFill>
                    <a:srgbClr val="000000"/>
                  </a:solidFill>
                  <a:latin typeface="Montserrat"/>
                  <a:ea typeface="Montserrat"/>
                  <a:cs typeface="Montserrat"/>
                  <a:sym typeface="Montserrat"/>
                </a:rPr>
                <a:t>Thự</a:t>
              </a:r>
              <a:r>
                <a:rPr lang="en-US" sz="2400" strike="noStrike" u="none">
                  <a:solidFill>
                    <a:srgbClr val="000000"/>
                  </a:solidFill>
                  <a:latin typeface="Montserrat"/>
                  <a:ea typeface="Montserrat"/>
                  <a:cs typeface="Montserrat"/>
                  <a:sym typeface="Montserrat"/>
                </a:rPr>
                <a:t>c thi c</a:t>
              </a:r>
              <a:r>
                <a:rPr lang="en-US" sz="2400" strike="noStrike" u="none">
                  <a:solidFill>
                    <a:srgbClr val="000000"/>
                  </a:solidFill>
                  <a:latin typeface="Montserrat"/>
                  <a:ea typeface="Montserrat"/>
                  <a:cs typeface="Montserrat"/>
                  <a:sym typeface="Montserrat"/>
                </a:rPr>
                <a:t>ác</a:t>
              </a:r>
              <a:r>
                <a:rPr lang="en-US" sz="2400" strike="noStrike" u="none">
                  <a:solidFill>
                    <a:srgbClr val="000000"/>
                  </a:solidFill>
                  <a:latin typeface="Montserrat"/>
                  <a:ea typeface="Montserrat"/>
                  <a:cs typeface="Montserrat"/>
                  <a:sym typeface="Montserrat"/>
                </a:rPr>
                <a:t> </a:t>
              </a:r>
              <a:r>
                <a:rPr lang="en-US" sz="2400" strike="noStrike" u="none">
                  <a:solidFill>
                    <a:srgbClr val="000000"/>
                  </a:solidFill>
                  <a:latin typeface="Montserrat"/>
                  <a:ea typeface="Montserrat"/>
                  <a:cs typeface="Montserrat"/>
                  <a:sym typeface="Montserrat"/>
                </a:rPr>
                <a:t>lệ</a:t>
              </a:r>
              <a:r>
                <a:rPr lang="en-US" sz="2400" strike="noStrike" u="none">
                  <a:solidFill>
                    <a:srgbClr val="000000"/>
                  </a:solidFill>
                  <a:latin typeface="Montserrat"/>
                  <a:ea typeface="Montserrat"/>
                  <a:cs typeface="Montserrat"/>
                  <a:sym typeface="Montserrat"/>
                </a:rPr>
                <a:t>n</a:t>
              </a:r>
              <a:r>
                <a:rPr lang="en-US" sz="2400" strike="noStrike" u="none">
                  <a:solidFill>
                    <a:srgbClr val="000000"/>
                  </a:solidFill>
                  <a:latin typeface="Montserrat"/>
                  <a:ea typeface="Montserrat"/>
                  <a:cs typeface="Montserrat"/>
                  <a:sym typeface="Montserrat"/>
                </a:rPr>
                <a:t>h trái</a:t>
              </a:r>
              <a:r>
                <a:rPr lang="en-US" sz="2400" strike="noStrike" u="none">
                  <a:solidFill>
                    <a:srgbClr val="000000"/>
                  </a:solidFill>
                  <a:latin typeface="Montserrat"/>
                  <a:ea typeface="Montserrat"/>
                  <a:cs typeface="Montserrat"/>
                  <a:sym typeface="Montserrat"/>
                </a:rPr>
                <a:t> </a:t>
              </a:r>
              <a:r>
                <a:rPr lang="en-US" sz="2400" strike="noStrike" u="none">
                  <a:solidFill>
                    <a:srgbClr val="000000"/>
                  </a:solidFill>
                  <a:latin typeface="Montserrat"/>
                  <a:ea typeface="Montserrat"/>
                  <a:cs typeface="Montserrat"/>
                  <a:sym typeface="Montserrat"/>
                </a:rPr>
                <a:t>phép</a:t>
              </a:r>
              <a:r>
                <a:rPr lang="en-US" sz="2400" strike="noStrike" u="none">
                  <a:solidFill>
                    <a:srgbClr val="000000"/>
                  </a:solidFill>
                  <a:latin typeface="Montserrat"/>
                  <a:ea typeface="Montserrat"/>
                  <a:cs typeface="Montserrat"/>
                  <a:sym typeface="Montserrat"/>
                </a:rPr>
                <a:t> </a:t>
              </a:r>
              <a:r>
                <a:rPr lang="en-US" sz="2400" strike="noStrike" u="none">
                  <a:solidFill>
                    <a:srgbClr val="000000"/>
                  </a:solidFill>
                  <a:latin typeface="Montserrat"/>
                  <a:ea typeface="Montserrat"/>
                  <a:cs typeface="Montserrat"/>
                  <a:sym typeface="Montserrat"/>
                </a:rPr>
                <a:t>t</a:t>
              </a:r>
              <a:r>
                <a:rPr lang="en-US" sz="2400" strike="noStrike" u="none">
                  <a:solidFill>
                    <a:srgbClr val="000000"/>
                  </a:solidFill>
                  <a:latin typeface="Montserrat"/>
                  <a:ea typeface="Montserrat"/>
                  <a:cs typeface="Montserrat"/>
                  <a:sym typeface="Montserrat"/>
                </a:rPr>
                <a:t>r</a:t>
              </a:r>
              <a:r>
                <a:rPr lang="en-US" sz="2400" strike="noStrike" u="none">
                  <a:solidFill>
                    <a:srgbClr val="000000"/>
                  </a:solidFill>
                  <a:latin typeface="Montserrat"/>
                  <a:ea typeface="Montserrat"/>
                  <a:cs typeface="Montserrat"/>
                  <a:sym typeface="Montserrat"/>
                </a:rPr>
                <a:t>ên máy chủ</a:t>
              </a:r>
              <a:r>
                <a:rPr lang="en-US" sz="2400" strike="noStrike" u="none">
                  <a:solidFill>
                    <a:srgbClr val="000000"/>
                  </a:solidFill>
                  <a:latin typeface="Montserrat"/>
                  <a:ea typeface="Montserrat"/>
                  <a:cs typeface="Montserrat"/>
                  <a:sym typeface="Montserrat"/>
                </a:rPr>
                <a:t>.</a:t>
              </a:r>
            </a:p>
          </p:txBody>
        </p:sp>
        <p:sp>
          <p:nvSpPr>
            <p:cNvPr name="TextBox 15" id="15"/>
            <p:cNvSpPr txBox="true"/>
            <p:nvPr/>
          </p:nvSpPr>
          <p:spPr>
            <a:xfrm rot="0">
              <a:off x="0" y="-19050"/>
              <a:ext cx="3835400" cy="499088"/>
            </a:xfrm>
            <a:prstGeom prst="rect">
              <a:avLst/>
            </a:prstGeom>
          </p:spPr>
          <p:txBody>
            <a:bodyPr anchor="t" rtlCol="false" tIns="0" lIns="0" bIns="0" rIns="0">
              <a:spAutoFit/>
            </a:bodyPr>
            <a:lstStyle/>
            <a:p>
              <a:pPr algn="ctr" marL="0" indent="0" lvl="0">
                <a:lnSpc>
                  <a:spcPts val="3120"/>
                </a:lnSpc>
                <a:spcBef>
                  <a:spcPct val="0"/>
                </a:spcBef>
              </a:pPr>
              <a:r>
                <a:rPr lang="en-US" b="true" sz="2400">
                  <a:solidFill>
                    <a:srgbClr val="000000"/>
                  </a:solidFill>
                  <a:latin typeface="Montserrat Bold"/>
                  <a:ea typeface="Montserrat Bold"/>
                  <a:cs typeface="Montserrat Bold"/>
                  <a:sym typeface="Montserrat Bold"/>
                </a:rPr>
                <a:t>Định nghĩa</a:t>
              </a:r>
            </a:p>
          </p:txBody>
        </p:sp>
      </p:grpSp>
      <p:grpSp>
        <p:nvGrpSpPr>
          <p:cNvPr name="Group 16" id="16"/>
          <p:cNvGrpSpPr/>
          <p:nvPr/>
        </p:nvGrpSpPr>
        <p:grpSpPr>
          <a:xfrm rot="0">
            <a:off x="5817909" y="6934200"/>
            <a:ext cx="2876550" cy="1577274"/>
            <a:chOff x="0" y="0"/>
            <a:chExt cx="3835400" cy="2103032"/>
          </a:xfrm>
        </p:grpSpPr>
        <p:sp>
          <p:nvSpPr>
            <p:cNvPr name="TextBox 17" id="17"/>
            <p:cNvSpPr txBox="true"/>
            <p:nvPr/>
          </p:nvSpPr>
          <p:spPr>
            <a:xfrm rot="0">
              <a:off x="0" y="562588"/>
              <a:ext cx="3835400" cy="1540444"/>
            </a:xfrm>
            <a:prstGeom prst="rect">
              <a:avLst/>
            </a:prstGeom>
          </p:spPr>
          <p:txBody>
            <a:bodyPr anchor="t" rtlCol="false" tIns="0" lIns="0" bIns="0" rIns="0">
              <a:spAutoFit/>
            </a:bodyPr>
            <a:lstStyle/>
            <a:p>
              <a:pPr algn="ctr" marL="0" indent="0" lvl="0">
                <a:lnSpc>
                  <a:spcPts val="3120"/>
                </a:lnSpc>
                <a:spcBef>
                  <a:spcPct val="0"/>
                </a:spcBef>
              </a:pPr>
              <a:r>
                <a:rPr lang="en-US" sz="2400">
                  <a:solidFill>
                    <a:srgbClr val="000000"/>
                  </a:solidFill>
                  <a:latin typeface="Montserrat"/>
                  <a:ea typeface="Montserrat"/>
                  <a:cs typeface="Montserrat"/>
                  <a:sym typeface="Montserrat"/>
                </a:rPr>
                <a:t>Cá</a:t>
              </a:r>
              <a:r>
                <a:rPr lang="en-US" sz="2400" strike="noStrike" u="none">
                  <a:solidFill>
                    <a:srgbClr val="000000"/>
                  </a:solidFill>
                  <a:latin typeface="Montserrat"/>
                  <a:ea typeface="Montserrat"/>
                  <a:cs typeface="Montserrat"/>
                  <a:sym typeface="Montserrat"/>
                </a:rPr>
                <a:t>c </a:t>
              </a:r>
              <a:r>
                <a:rPr lang="en-US" sz="2400" strike="noStrike" u="none">
                  <a:solidFill>
                    <a:srgbClr val="000000"/>
                  </a:solidFill>
                  <a:latin typeface="Montserrat"/>
                  <a:ea typeface="Montserrat"/>
                  <a:cs typeface="Montserrat"/>
                  <a:sym typeface="Montserrat"/>
                </a:rPr>
                <a:t>c</a:t>
              </a:r>
              <a:r>
                <a:rPr lang="en-US" sz="2400" strike="noStrike" u="none">
                  <a:solidFill>
                    <a:srgbClr val="000000"/>
                  </a:solidFill>
                  <a:latin typeface="Montserrat"/>
                  <a:ea typeface="Montserrat"/>
                  <a:cs typeface="Montserrat"/>
                  <a:sym typeface="Montserrat"/>
                </a:rPr>
                <a:t>u</a:t>
              </a:r>
              <a:r>
                <a:rPr lang="en-US" sz="2400" strike="noStrike" u="none">
                  <a:solidFill>
                    <a:srgbClr val="000000"/>
                  </a:solidFill>
                  <a:latin typeface="Montserrat"/>
                  <a:ea typeface="Montserrat"/>
                  <a:cs typeface="Montserrat"/>
                  <a:sym typeface="Montserrat"/>
                </a:rPr>
                <a:t>ộc</a:t>
              </a:r>
              <a:r>
                <a:rPr lang="en-US" sz="2400" strike="noStrike" u="none">
                  <a:solidFill>
                    <a:srgbClr val="000000"/>
                  </a:solidFill>
                  <a:latin typeface="Montserrat"/>
                  <a:ea typeface="Montserrat"/>
                  <a:cs typeface="Montserrat"/>
                  <a:sym typeface="Montserrat"/>
                </a:rPr>
                <a:t> t</a:t>
              </a:r>
              <a:r>
                <a:rPr lang="en-US" sz="2400" strike="noStrike" u="none">
                  <a:solidFill>
                    <a:srgbClr val="000000"/>
                  </a:solidFill>
                  <a:latin typeface="Montserrat"/>
                  <a:ea typeface="Montserrat"/>
                  <a:cs typeface="Montserrat"/>
                  <a:sym typeface="Montserrat"/>
                </a:rPr>
                <a:t>ấn cô</a:t>
              </a:r>
              <a:r>
                <a:rPr lang="en-US" sz="2400" strike="noStrike" u="none">
                  <a:solidFill>
                    <a:srgbClr val="000000"/>
                  </a:solidFill>
                  <a:latin typeface="Montserrat"/>
                  <a:ea typeface="Montserrat"/>
                  <a:cs typeface="Montserrat"/>
                  <a:sym typeface="Montserrat"/>
                </a:rPr>
                <a:t>ng </a:t>
              </a:r>
              <a:r>
                <a:rPr lang="en-US" sz="2400" strike="noStrike" u="none">
                  <a:solidFill>
                    <a:srgbClr val="000000"/>
                  </a:solidFill>
                  <a:latin typeface="Montserrat"/>
                  <a:ea typeface="Montserrat"/>
                  <a:cs typeface="Montserrat"/>
                  <a:sym typeface="Montserrat"/>
                </a:rPr>
                <a:t>lạ</a:t>
              </a:r>
              <a:r>
                <a:rPr lang="en-US" sz="2400" strike="noStrike" u="none">
                  <a:solidFill>
                    <a:srgbClr val="000000"/>
                  </a:solidFill>
                  <a:latin typeface="Montserrat"/>
                  <a:ea typeface="Montserrat"/>
                  <a:cs typeface="Montserrat"/>
                  <a:sym typeface="Montserrat"/>
                </a:rPr>
                <a:t>m </a:t>
              </a:r>
              <a:r>
                <a:rPr lang="en-US" sz="2400" strike="noStrike" u="none">
                  <a:solidFill>
                    <a:srgbClr val="000000"/>
                  </a:solidFill>
                  <a:latin typeface="Montserrat"/>
                  <a:ea typeface="Montserrat"/>
                  <a:cs typeface="Montserrat"/>
                  <a:sym typeface="Montserrat"/>
                </a:rPr>
                <a:t>dụng </a:t>
              </a:r>
              <a:r>
                <a:rPr lang="en-US" sz="2400" strike="noStrike" u="none">
                  <a:solidFill>
                    <a:srgbClr val="000000"/>
                  </a:solidFill>
                  <a:latin typeface="Montserrat"/>
                  <a:ea typeface="Montserrat"/>
                  <a:cs typeface="Montserrat"/>
                  <a:sym typeface="Montserrat"/>
                </a:rPr>
                <a:t>c</a:t>
              </a:r>
              <a:r>
                <a:rPr lang="en-US" sz="2400" strike="noStrike" u="none">
                  <a:solidFill>
                    <a:srgbClr val="000000"/>
                  </a:solidFill>
                  <a:latin typeface="Montserrat"/>
                  <a:ea typeface="Montserrat"/>
                  <a:cs typeface="Montserrat"/>
                  <a:sym typeface="Montserrat"/>
                </a:rPr>
                <a:t>ác lệ</a:t>
              </a:r>
              <a:r>
                <a:rPr lang="en-US" sz="2400" strike="noStrike" u="none">
                  <a:solidFill>
                    <a:srgbClr val="000000"/>
                  </a:solidFill>
                  <a:latin typeface="Montserrat"/>
                  <a:ea typeface="Montserrat"/>
                  <a:cs typeface="Montserrat"/>
                  <a:sym typeface="Montserrat"/>
                </a:rPr>
                <a:t>n</a:t>
              </a:r>
              <a:r>
                <a:rPr lang="en-US" sz="2400" strike="noStrike" u="none">
                  <a:solidFill>
                    <a:srgbClr val="000000"/>
                  </a:solidFill>
                  <a:latin typeface="Montserrat"/>
                  <a:ea typeface="Montserrat"/>
                  <a:cs typeface="Montserrat"/>
                  <a:sym typeface="Montserrat"/>
                </a:rPr>
                <a:t>h hệ điều hành</a:t>
              </a:r>
              <a:r>
                <a:rPr lang="en-US" sz="2400" strike="noStrike" u="none">
                  <a:solidFill>
                    <a:srgbClr val="000000"/>
                  </a:solidFill>
                  <a:latin typeface="Montserrat"/>
                  <a:ea typeface="Montserrat"/>
                  <a:cs typeface="Montserrat"/>
                  <a:sym typeface="Montserrat"/>
                </a:rPr>
                <a:t>.</a:t>
              </a:r>
            </a:p>
          </p:txBody>
        </p:sp>
        <p:sp>
          <p:nvSpPr>
            <p:cNvPr name="TextBox 18" id="18"/>
            <p:cNvSpPr txBox="true"/>
            <p:nvPr/>
          </p:nvSpPr>
          <p:spPr>
            <a:xfrm rot="0">
              <a:off x="0" y="-19050"/>
              <a:ext cx="3835400" cy="499088"/>
            </a:xfrm>
            <a:prstGeom prst="rect">
              <a:avLst/>
            </a:prstGeom>
          </p:spPr>
          <p:txBody>
            <a:bodyPr anchor="t" rtlCol="false" tIns="0" lIns="0" bIns="0" rIns="0">
              <a:spAutoFit/>
            </a:bodyPr>
            <a:lstStyle/>
            <a:p>
              <a:pPr algn="ctr" marL="0" indent="0" lvl="0">
                <a:lnSpc>
                  <a:spcPts val="3120"/>
                </a:lnSpc>
                <a:spcBef>
                  <a:spcPct val="0"/>
                </a:spcBef>
              </a:pPr>
              <a:r>
                <a:rPr lang="en-US" b="true" sz="2400">
                  <a:solidFill>
                    <a:srgbClr val="000000"/>
                  </a:solidFill>
                  <a:latin typeface="Montserrat Ultra-Bold"/>
                  <a:ea typeface="Montserrat Ultra-Bold"/>
                  <a:cs typeface="Montserrat Ultra-Bold"/>
                  <a:sym typeface="Montserrat Ultra-Bold"/>
                </a:rPr>
                <a:t>Phương pháp</a:t>
              </a:r>
            </a:p>
          </p:txBody>
        </p:sp>
      </p:grpSp>
      <p:grpSp>
        <p:nvGrpSpPr>
          <p:cNvPr name="Group 19" id="19"/>
          <p:cNvGrpSpPr/>
          <p:nvPr/>
        </p:nvGrpSpPr>
        <p:grpSpPr>
          <a:xfrm rot="0">
            <a:off x="9588854" y="6934200"/>
            <a:ext cx="2876550" cy="2358291"/>
            <a:chOff x="0" y="0"/>
            <a:chExt cx="3835400" cy="3144388"/>
          </a:xfrm>
        </p:grpSpPr>
        <p:sp>
          <p:nvSpPr>
            <p:cNvPr name="TextBox 20" id="20"/>
            <p:cNvSpPr txBox="true"/>
            <p:nvPr/>
          </p:nvSpPr>
          <p:spPr>
            <a:xfrm rot="0">
              <a:off x="0" y="562588"/>
              <a:ext cx="3835400" cy="2581800"/>
            </a:xfrm>
            <a:prstGeom prst="rect">
              <a:avLst/>
            </a:prstGeom>
          </p:spPr>
          <p:txBody>
            <a:bodyPr anchor="t" rtlCol="false" tIns="0" lIns="0" bIns="0" rIns="0">
              <a:spAutoFit/>
            </a:bodyPr>
            <a:lstStyle/>
            <a:p>
              <a:pPr algn="ctr" marL="0" indent="0" lvl="0">
                <a:lnSpc>
                  <a:spcPts val="3120"/>
                </a:lnSpc>
                <a:spcBef>
                  <a:spcPct val="0"/>
                </a:spcBef>
              </a:pPr>
              <a:r>
                <a:rPr lang="en-US" sz="2400">
                  <a:solidFill>
                    <a:srgbClr val="000000"/>
                  </a:solidFill>
                  <a:latin typeface="Montserrat"/>
                  <a:ea typeface="Montserrat"/>
                  <a:cs typeface="Montserrat"/>
                  <a:sym typeface="Montserrat"/>
                </a:rPr>
                <a:t>Kẻ tấn công có thể truy cập hệ thống không cần thông qua đăng nhập người dùng</a:t>
              </a:r>
            </a:p>
          </p:txBody>
        </p:sp>
        <p:sp>
          <p:nvSpPr>
            <p:cNvPr name="TextBox 21" id="21"/>
            <p:cNvSpPr txBox="true"/>
            <p:nvPr/>
          </p:nvSpPr>
          <p:spPr>
            <a:xfrm rot="0">
              <a:off x="0" y="-19050"/>
              <a:ext cx="3835400" cy="499088"/>
            </a:xfrm>
            <a:prstGeom prst="rect">
              <a:avLst/>
            </a:prstGeom>
          </p:spPr>
          <p:txBody>
            <a:bodyPr anchor="t" rtlCol="false" tIns="0" lIns="0" bIns="0" rIns="0">
              <a:spAutoFit/>
            </a:bodyPr>
            <a:lstStyle/>
            <a:p>
              <a:pPr algn="ctr" marL="0" indent="0" lvl="0">
                <a:lnSpc>
                  <a:spcPts val="3120"/>
                </a:lnSpc>
                <a:spcBef>
                  <a:spcPct val="0"/>
                </a:spcBef>
              </a:pPr>
              <a:r>
                <a:rPr lang="en-US" b="true" sz="2400">
                  <a:solidFill>
                    <a:srgbClr val="000000"/>
                  </a:solidFill>
                  <a:latin typeface="Montserrat Ultra-Bold"/>
                  <a:ea typeface="Montserrat Ultra-Bold"/>
                  <a:cs typeface="Montserrat Ultra-Bold"/>
                  <a:sym typeface="Montserrat Ultra-Bold"/>
                </a:rPr>
                <a:t>Hậu quả</a:t>
              </a:r>
            </a:p>
          </p:txBody>
        </p:sp>
      </p:grpSp>
      <p:grpSp>
        <p:nvGrpSpPr>
          <p:cNvPr name="Group 22" id="22"/>
          <p:cNvGrpSpPr/>
          <p:nvPr/>
        </p:nvGrpSpPr>
        <p:grpSpPr>
          <a:xfrm rot="0">
            <a:off x="13364590" y="6934200"/>
            <a:ext cx="2876550" cy="1577274"/>
            <a:chOff x="0" y="0"/>
            <a:chExt cx="3835400" cy="2103032"/>
          </a:xfrm>
        </p:grpSpPr>
        <p:sp>
          <p:nvSpPr>
            <p:cNvPr name="TextBox 23" id="23"/>
            <p:cNvSpPr txBox="true"/>
            <p:nvPr/>
          </p:nvSpPr>
          <p:spPr>
            <a:xfrm rot="0">
              <a:off x="0" y="562588"/>
              <a:ext cx="3835400" cy="1540444"/>
            </a:xfrm>
            <a:prstGeom prst="rect">
              <a:avLst/>
            </a:prstGeom>
          </p:spPr>
          <p:txBody>
            <a:bodyPr anchor="t" rtlCol="false" tIns="0" lIns="0" bIns="0" rIns="0">
              <a:spAutoFit/>
            </a:bodyPr>
            <a:lstStyle/>
            <a:p>
              <a:pPr algn="ctr" marL="0" indent="0" lvl="0">
                <a:lnSpc>
                  <a:spcPts val="3120"/>
                </a:lnSpc>
                <a:spcBef>
                  <a:spcPct val="0"/>
                </a:spcBef>
              </a:pPr>
              <a:r>
                <a:rPr lang="en-US" sz="2400">
                  <a:solidFill>
                    <a:srgbClr val="000000"/>
                  </a:solidFill>
                  <a:latin typeface="Montserrat"/>
                  <a:ea typeface="Montserrat"/>
                  <a:cs typeface="Montserrat"/>
                  <a:sym typeface="Montserrat"/>
                </a:rPr>
                <a:t>Cá</a:t>
              </a:r>
              <a:r>
                <a:rPr lang="en-US" sz="2400" strike="noStrike" u="none">
                  <a:solidFill>
                    <a:srgbClr val="000000"/>
                  </a:solidFill>
                  <a:latin typeface="Montserrat"/>
                  <a:ea typeface="Montserrat"/>
                  <a:cs typeface="Montserrat"/>
                  <a:sym typeface="Montserrat"/>
                </a:rPr>
                <a:t>c </a:t>
              </a:r>
              <a:r>
                <a:rPr lang="en-US" sz="2400" strike="noStrike" u="none">
                  <a:solidFill>
                    <a:srgbClr val="000000"/>
                  </a:solidFill>
                  <a:latin typeface="Montserrat"/>
                  <a:ea typeface="Montserrat"/>
                  <a:cs typeface="Montserrat"/>
                  <a:sym typeface="Montserrat"/>
                </a:rPr>
                <a:t>phươ</a:t>
              </a:r>
              <a:r>
                <a:rPr lang="en-US" sz="2400" strike="noStrike" u="none">
                  <a:solidFill>
                    <a:srgbClr val="000000"/>
                  </a:solidFill>
                  <a:latin typeface="Montserrat"/>
                  <a:ea typeface="Montserrat"/>
                  <a:cs typeface="Montserrat"/>
                  <a:sym typeface="Montserrat"/>
                </a:rPr>
                <a:t>ng p</a:t>
              </a:r>
              <a:r>
                <a:rPr lang="en-US" sz="2400" strike="noStrike" u="none">
                  <a:solidFill>
                    <a:srgbClr val="000000"/>
                  </a:solidFill>
                  <a:latin typeface="Montserrat"/>
                  <a:ea typeface="Montserrat"/>
                  <a:cs typeface="Montserrat"/>
                  <a:sym typeface="Montserrat"/>
                </a:rPr>
                <a:t>háp lập t</a:t>
              </a:r>
              <a:r>
                <a:rPr lang="en-US" sz="2400" strike="noStrike" u="none">
                  <a:solidFill>
                    <a:srgbClr val="000000"/>
                  </a:solidFill>
                  <a:latin typeface="Montserrat"/>
                  <a:ea typeface="Montserrat"/>
                  <a:cs typeface="Montserrat"/>
                  <a:sym typeface="Montserrat"/>
                </a:rPr>
                <a:t>r</a:t>
              </a:r>
              <a:r>
                <a:rPr lang="en-US" sz="2400" strike="noStrike" u="none">
                  <a:solidFill>
                    <a:srgbClr val="000000"/>
                  </a:solidFill>
                  <a:latin typeface="Montserrat"/>
                  <a:ea typeface="Montserrat"/>
                  <a:cs typeface="Montserrat"/>
                  <a:sym typeface="Montserrat"/>
                </a:rPr>
                <a:t>ình </a:t>
              </a:r>
              <a:r>
                <a:rPr lang="en-US" sz="2400" strike="noStrike" u="none">
                  <a:solidFill>
                    <a:srgbClr val="000000"/>
                  </a:solidFill>
                  <a:latin typeface="Montserrat"/>
                  <a:ea typeface="Montserrat"/>
                  <a:cs typeface="Montserrat"/>
                  <a:sym typeface="Montserrat"/>
                </a:rPr>
                <a:t>a</a:t>
              </a:r>
              <a:r>
                <a:rPr lang="en-US" sz="2400" strike="noStrike" u="none">
                  <a:solidFill>
                    <a:srgbClr val="000000"/>
                  </a:solidFill>
                  <a:latin typeface="Montserrat"/>
                  <a:ea typeface="Montserrat"/>
                  <a:cs typeface="Montserrat"/>
                  <a:sym typeface="Montserrat"/>
                </a:rPr>
                <a:t>n </a:t>
              </a:r>
              <a:r>
                <a:rPr lang="en-US" sz="2400" strike="noStrike" u="none">
                  <a:solidFill>
                    <a:srgbClr val="000000"/>
                  </a:solidFill>
                  <a:latin typeface="Montserrat"/>
                  <a:ea typeface="Montserrat"/>
                  <a:cs typeface="Montserrat"/>
                  <a:sym typeface="Montserrat"/>
                </a:rPr>
                <a:t>t</a:t>
              </a:r>
              <a:r>
                <a:rPr lang="en-US" sz="2400" strike="noStrike" u="none">
                  <a:solidFill>
                    <a:srgbClr val="000000"/>
                  </a:solidFill>
                  <a:latin typeface="Montserrat"/>
                  <a:ea typeface="Montserrat"/>
                  <a:cs typeface="Montserrat"/>
                  <a:sym typeface="Montserrat"/>
                </a:rPr>
                <a:t>oàn</a:t>
              </a:r>
              <a:r>
                <a:rPr lang="en-US" sz="2400" strike="noStrike" u="none">
                  <a:solidFill>
                    <a:srgbClr val="000000"/>
                  </a:solidFill>
                  <a:latin typeface="Montserrat"/>
                  <a:ea typeface="Montserrat"/>
                  <a:cs typeface="Montserrat"/>
                  <a:sym typeface="Montserrat"/>
                </a:rPr>
                <a:t> </a:t>
              </a:r>
              <a:r>
                <a:rPr lang="en-US" sz="2400" strike="noStrike" u="none">
                  <a:solidFill>
                    <a:srgbClr val="000000"/>
                  </a:solidFill>
                  <a:latin typeface="Montserrat"/>
                  <a:ea typeface="Montserrat"/>
                  <a:cs typeface="Montserrat"/>
                  <a:sym typeface="Montserrat"/>
                </a:rPr>
                <a:t>giả</a:t>
              </a:r>
              <a:r>
                <a:rPr lang="en-US" sz="2400" strike="noStrike" u="none">
                  <a:solidFill>
                    <a:srgbClr val="000000"/>
                  </a:solidFill>
                  <a:latin typeface="Montserrat"/>
                  <a:ea typeface="Montserrat"/>
                  <a:cs typeface="Montserrat"/>
                  <a:sym typeface="Montserrat"/>
                </a:rPr>
                <a:t>m</a:t>
              </a:r>
              <a:r>
                <a:rPr lang="en-US" sz="2400" strike="noStrike" u="none">
                  <a:solidFill>
                    <a:srgbClr val="000000"/>
                  </a:solidFill>
                  <a:latin typeface="Montserrat"/>
                  <a:ea typeface="Montserrat"/>
                  <a:cs typeface="Montserrat"/>
                  <a:sym typeface="Montserrat"/>
                </a:rPr>
                <a:t> </a:t>
              </a:r>
              <a:r>
                <a:rPr lang="en-US" sz="2400" strike="noStrike" u="none">
                  <a:solidFill>
                    <a:srgbClr val="000000"/>
                  </a:solidFill>
                  <a:latin typeface="Montserrat"/>
                  <a:ea typeface="Montserrat"/>
                  <a:cs typeface="Montserrat"/>
                  <a:sym typeface="Montserrat"/>
                </a:rPr>
                <a:t>t</a:t>
              </a:r>
              <a:r>
                <a:rPr lang="en-US" sz="2400" strike="noStrike" u="none">
                  <a:solidFill>
                    <a:srgbClr val="000000"/>
                  </a:solidFill>
                  <a:latin typeface="Montserrat"/>
                  <a:ea typeface="Montserrat"/>
                  <a:cs typeface="Montserrat"/>
                  <a:sym typeface="Montserrat"/>
                </a:rPr>
                <a:t>h</a:t>
              </a:r>
              <a:r>
                <a:rPr lang="en-US" sz="2400" strike="noStrike" u="none">
                  <a:solidFill>
                    <a:srgbClr val="000000"/>
                  </a:solidFill>
                  <a:latin typeface="Montserrat"/>
                  <a:ea typeface="Montserrat"/>
                  <a:cs typeface="Montserrat"/>
                  <a:sym typeface="Montserrat"/>
                </a:rPr>
                <a:t>i</a:t>
              </a:r>
              <a:r>
                <a:rPr lang="en-US" sz="2400" strike="noStrike" u="none">
                  <a:solidFill>
                    <a:srgbClr val="000000"/>
                  </a:solidFill>
                  <a:latin typeface="Montserrat"/>
                  <a:ea typeface="Montserrat"/>
                  <a:cs typeface="Montserrat"/>
                  <a:sym typeface="Montserrat"/>
                </a:rPr>
                <a:t>ểu</a:t>
              </a:r>
              <a:r>
                <a:rPr lang="en-US" sz="2400" strike="noStrike" u="none">
                  <a:solidFill>
                    <a:srgbClr val="000000"/>
                  </a:solidFill>
                  <a:latin typeface="Montserrat"/>
                  <a:ea typeface="Montserrat"/>
                  <a:cs typeface="Montserrat"/>
                  <a:sym typeface="Montserrat"/>
                </a:rPr>
                <a:t> r</a:t>
              </a:r>
              <a:r>
                <a:rPr lang="en-US" sz="2400" strike="noStrike" u="none">
                  <a:solidFill>
                    <a:srgbClr val="000000"/>
                  </a:solidFill>
                  <a:latin typeface="Montserrat"/>
                  <a:ea typeface="Montserrat"/>
                  <a:cs typeface="Montserrat"/>
                  <a:sym typeface="Montserrat"/>
                </a:rPr>
                <a:t>ủ</a:t>
              </a:r>
              <a:r>
                <a:rPr lang="en-US" sz="2400" strike="noStrike" u="none">
                  <a:solidFill>
                    <a:srgbClr val="000000"/>
                  </a:solidFill>
                  <a:latin typeface="Montserrat"/>
                  <a:ea typeface="Montserrat"/>
                  <a:cs typeface="Montserrat"/>
                  <a:sym typeface="Montserrat"/>
                </a:rPr>
                <a:t>i</a:t>
              </a:r>
              <a:r>
                <a:rPr lang="en-US" sz="2400" strike="noStrike" u="none">
                  <a:solidFill>
                    <a:srgbClr val="000000"/>
                  </a:solidFill>
                  <a:latin typeface="Montserrat"/>
                  <a:ea typeface="Montserrat"/>
                  <a:cs typeface="Montserrat"/>
                  <a:sym typeface="Montserrat"/>
                </a:rPr>
                <a:t> ro</a:t>
              </a:r>
              <a:r>
                <a:rPr lang="en-US" sz="2400" strike="noStrike" u="none">
                  <a:solidFill>
                    <a:srgbClr val="000000"/>
                  </a:solidFill>
                  <a:latin typeface="Montserrat"/>
                  <a:ea typeface="Montserrat"/>
                  <a:cs typeface="Montserrat"/>
                  <a:sym typeface="Montserrat"/>
                </a:rPr>
                <a:t>.</a:t>
              </a:r>
            </a:p>
          </p:txBody>
        </p:sp>
        <p:sp>
          <p:nvSpPr>
            <p:cNvPr name="TextBox 24" id="24"/>
            <p:cNvSpPr txBox="true"/>
            <p:nvPr/>
          </p:nvSpPr>
          <p:spPr>
            <a:xfrm rot="0">
              <a:off x="0" y="-66675"/>
              <a:ext cx="3835400" cy="546713"/>
            </a:xfrm>
            <a:prstGeom prst="rect">
              <a:avLst/>
            </a:prstGeom>
          </p:spPr>
          <p:txBody>
            <a:bodyPr anchor="t" rtlCol="false" tIns="0" lIns="0" bIns="0" rIns="0">
              <a:spAutoFit/>
            </a:bodyPr>
            <a:lstStyle/>
            <a:p>
              <a:pPr algn="ctr" marL="0" indent="0" lvl="0">
                <a:lnSpc>
                  <a:spcPts val="3120"/>
                </a:lnSpc>
                <a:spcBef>
                  <a:spcPct val="0"/>
                </a:spcBef>
              </a:pPr>
              <a:r>
                <a:rPr lang="en-US" b="true" sz="2400">
                  <a:solidFill>
                    <a:srgbClr val="000000"/>
                  </a:solidFill>
                  <a:latin typeface="Codec Pro Ultra-Bold"/>
                  <a:ea typeface="Codec Pro Ultra-Bold"/>
                  <a:cs typeface="Codec Pro Ultra-Bold"/>
                  <a:sym typeface="Codec Pro Ultra-Bold"/>
                </a:rPr>
                <a:t>Ngăn chặn</a:t>
              </a:r>
            </a:p>
          </p:txBody>
        </p:sp>
      </p:grpSp>
      <p:sp>
        <p:nvSpPr>
          <p:cNvPr name="TextBox 25" id="25"/>
          <p:cNvSpPr txBox="true"/>
          <p:nvPr/>
        </p:nvSpPr>
        <p:spPr>
          <a:xfrm rot="0">
            <a:off x="2105025" y="1562100"/>
            <a:ext cx="14077950" cy="819134"/>
          </a:xfrm>
          <a:prstGeom prst="rect">
            <a:avLst/>
          </a:prstGeom>
        </p:spPr>
        <p:txBody>
          <a:bodyPr anchor="t" rtlCol="false" tIns="0" lIns="0" bIns="0" rIns="0">
            <a:spAutoFit/>
          </a:bodyPr>
          <a:lstStyle/>
          <a:p>
            <a:pPr algn="ctr" marL="0" indent="0" lvl="0">
              <a:lnSpc>
                <a:spcPts val="6480"/>
              </a:lnSpc>
            </a:pPr>
            <a:r>
              <a:rPr lang="en-US" b="true" sz="5400" spc="-135">
                <a:solidFill>
                  <a:srgbClr val="000000"/>
                </a:solidFill>
                <a:latin typeface="Montserrat Ultra-Bold"/>
                <a:ea typeface="Montserrat Ultra-Bold"/>
                <a:cs typeface="Montserrat Ultra-Bold"/>
                <a:sym typeface="Montserrat Ultra-Bold"/>
              </a:rPr>
              <a:t>Tổng quan về Command Injection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DAG3_l5tRKM</dc:identifier>
  <dcterms:modified xsi:type="dcterms:W3CDTF">2011-08-01T06:04:30Z</dcterms:modified>
  <cp:revision>1</cp:revision>
  <dc:title>Thuyết trình CT490 - An ninh web</dc:title>
</cp:coreProperties>
</file>

<file path=docProps/thumbnail.jpeg>
</file>